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0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63AEE7-94C1-4B8B-B0F7-13ED8BBD5BFC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F258D8D-0B2C-4562-A5DF-9681AA7D42AA}">
      <dgm:prSet/>
      <dgm:spPr/>
      <dgm:t>
        <a:bodyPr/>
        <a:lstStyle/>
        <a:p>
          <a:r>
            <a:rPr lang="en-CA"/>
            <a:t>COVID-19 pandemic has highlighted the importance of wearing face masks</a:t>
          </a:r>
          <a:endParaRPr lang="en-US"/>
        </a:p>
      </dgm:t>
    </dgm:pt>
    <dgm:pt modelId="{58042C32-D93D-4D0E-A990-143725888B7A}" type="parTrans" cxnId="{7A517F05-AD74-4652-9811-7637F2C0D820}">
      <dgm:prSet/>
      <dgm:spPr/>
      <dgm:t>
        <a:bodyPr/>
        <a:lstStyle/>
        <a:p>
          <a:endParaRPr lang="en-US"/>
        </a:p>
      </dgm:t>
    </dgm:pt>
    <dgm:pt modelId="{076422C1-7D57-4F42-A72C-01EE5F3D3CBC}" type="sibTrans" cxnId="{7A517F05-AD74-4652-9811-7637F2C0D820}">
      <dgm:prSet/>
      <dgm:spPr/>
      <dgm:t>
        <a:bodyPr/>
        <a:lstStyle/>
        <a:p>
          <a:endParaRPr lang="en-US"/>
        </a:p>
      </dgm:t>
    </dgm:pt>
    <dgm:pt modelId="{4E233E4B-B9E9-4639-9E06-9EA27D23A305}">
      <dgm:prSet/>
      <dgm:spPr/>
      <dgm:t>
        <a:bodyPr/>
        <a:lstStyle/>
        <a:p>
          <a:r>
            <a:rPr lang="en-US"/>
            <a:t>Monitoring the use of masks in crowded areas can be challenging</a:t>
          </a:r>
        </a:p>
      </dgm:t>
    </dgm:pt>
    <dgm:pt modelId="{1A173706-0698-4E18-87B9-A934492AD237}" type="parTrans" cxnId="{0B5B12F0-6334-46F0-B4B6-A3021E7BE5CA}">
      <dgm:prSet/>
      <dgm:spPr/>
      <dgm:t>
        <a:bodyPr/>
        <a:lstStyle/>
        <a:p>
          <a:endParaRPr lang="en-US"/>
        </a:p>
      </dgm:t>
    </dgm:pt>
    <dgm:pt modelId="{A8DFC734-108F-4ECA-BE5E-F75C4A7800FF}" type="sibTrans" cxnId="{0B5B12F0-6334-46F0-B4B6-A3021E7BE5CA}">
      <dgm:prSet/>
      <dgm:spPr/>
      <dgm:t>
        <a:bodyPr/>
        <a:lstStyle/>
        <a:p>
          <a:endParaRPr lang="en-US"/>
        </a:p>
      </dgm:t>
    </dgm:pt>
    <dgm:pt modelId="{C906217D-DB10-4358-9E9B-B43EE171AA9A}">
      <dgm:prSet/>
      <dgm:spPr/>
      <dgm:t>
        <a:bodyPr/>
        <a:lstStyle/>
        <a:p>
          <a:r>
            <a:rPr lang="en-US"/>
            <a:t>Proposed solution: deep learning techniques to detect whether a person is wearing a mask or not</a:t>
          </a:r>
        </a:p>
      </dgm:t>
    </dgm:pt>
    <dgm:pt modelId="{55F1B535-E7CE-4784-8042-826C8D486F4C}" type="parTrans" cxnId="{A885E5AD-B21E-44D3-9DB9-5AB1E0D26700}">
      <dgm:prSet/>
      <dgm:spPr/>
      <dgm:t>
        <a:bodyPr/>
        <a:lstStyle/>
        <a:p>
          <a:endParaRPr lang="en-US"/>
        </a:p>
      </dgm:t>
    </dgm:pt>
    <dgm:pt modelId="{6F93C11F-9C35-4BAF-B5BA-5779CB0AB549}" type="sibTrans" cxnId="{A885E5AD-B21E-44D3-9DB9-5AB1E0D26700}">
      <dgm:prSet/>
      <dgm:spPr/>
      <dgm:t>
        <a:bodyPr/>
        <a:lstStyle/>
        <a:p>
          <a:endParaRPr lang="en-US"/>
        </a:p>
      </dgm:t>
    </dgm:pt>
    <dgm:pt modelId="{189B00B7-FE8F-4040-A448-8F6E819D9665}">
      <dgm:prSet/>
      <dgm:spPr/>
      <dgm:t>
        <a:bodyPr/>
        <a:lstStyle/>
        <a:p>
          <a:r>
            <a:rPr lang="en-US"/>
            <a:t>Deep learning has shown impressive results in image classification tasks and can detect patterns in images without handcrafted features</a:t>
          </a:r>
        </a:p>
      </dgm:t>
    </dgm:pt>
    <dgm:pt modelId="{D6DEAFC0-4F2E-42E0-AA14-DF75BAD8C628}" type="parTrans" cxnId="{98C34C38-3E9B-4939-A675-D58134FF748D}">
      <dgm:prSet/>
      <dgm:spPr/>
      <dgm:t>
        <a:bodyPr/>
        <a:lstStyle/>
        <a:p>
          <a:endParaRPr lang="en-US"/>
        </a:p>
      </dgm:t>
    </dgm:pt>
    <dgm:pt modelId="{A0D89374-AA76-4C5E-B7E5-36538709F68E}" type="sibTrans" cxnId="{98C34C38-3E9B-4939-A675-D58134FF748D}">
      <dgm:prSet/>
      <dgm:spPr/>
      <dgm:t>
        <a:bodyPr/>
        <a:lstStyle/>
        <a:p>
          <a:endParaRPr lang="en-US"/>
        </a:p>
      </dgm:t>
    </dgm:pt>
    <dgm:pt modelId="{5063F850-023E-472A-A7F2-1F1C37AEEA1B}">
      <dgm:prSet/>
      <dgm:spPr/>
      <dgm:t>
        <a:bodyPr/>
        <a:lstStyle/>
        <a:p>
          <a:r>
            <a:rPr lang="en-US"/>
            <a:t>Objective of the project: compare the performance of two different deep learning techniques, CNN and Transfer Learning, for detecting face masks and presenting numerical results for the selected technique</a:t>
          </a:r>
        </a:p>
      </dgm:t>
    </dgm:pt>
    <dgm:pt modelId="{6B920EC2-A7DB-49B5-A3A6-B822A859FDF8}" type="parTrans" cxnId="{FBF25766-E0A1-494A-9E88-1E5B214099B7}">
      <dgm:prSet/>
      <dgm:spPr/>
      <dgm:t>
        <a:bodyPr/>
        <a:lstStyle/>
        <a:p>
          <a:endParaRPr lang="en-US"/>
        </a:p>
      </dgm:t>
    </dgm:pt>
    <dgm:pt modelId="{FEA1C8B5-D409-4AAD-82DC-8ECB61122AC9}" type="sibTrans" cxnId="{FBF25766-E0A1-494A-9E88-1E5B214099B7}">
      <dgm:prSet/>
      <dgm:spPr/>
      <dgm:t>
        <a:bodyPr/>
        <a:lstStyle/>
        <a:p>
          <a:endParaRPr lang="en-US"/>
        </a:p>
      </dgm:t>
    </dgm:pt>
    <dgm:pt modelId="{F540E17F-5AAD-4565-9F9D-57C7E7F9CF9F}">
      <dgm:prSet/>
      <dgm:spPr/>
      <dgm:t>
        <a:bodyPr/>
        <a:lstStyle/>
        <a:p>
          <a:r>
            <a:rPr lang="en-US"/>
            <a:t>The system can be used post-pandemic to prevent the spread of other viruses in buildings with immunocompromised patients, such as hospitals and hospices</a:t>
          </a:r>
        </a:p>
      </dgm:t>
    </dgm:pt>
    <dgm:pt modelId="{56050ACA-505B-4EC1-838A-51D2A54C79B0}" type="parTrans" cxnId="{6E4BB9A9-523E-4D19-A343-AD33C7550D7E}">
      <dgm:prSet/>
      <dgm:spPr/>
      <dgm:t>
        <a:bodyPr/>
        <a:lstStyle/>
        <a:p>
          <a:endParaRPr lang="en-US"/>
        </a:p>
      </dgm:t>
    </dgm:pt>
    <dgm:pt modelId="{40DB90FE-1B84-41E2-BECD-AB5791EACA72}" type="sibTrans" cxnId="{6E4BB9A9-523E-4D19-A343-AD33C7550D7E}">
      <dgm:prSet/>
      <dgm:spPr/>
      <dgm:t>
        <a:bodyPr/>
        <a:lstStyle/>
        <a:p>
          <a:endParaRPr lang="en-US"/>
        </a:p>
      </dgm:t>
    </dgm:pt>
    <dgm:pt modelId="{E1ADDFAE-FCCB-462D-A48C-6B891879B87C}" type="pres">
      <dgm:prSet presAssocID="{8463AEE7-94C1-4B8B-B0F7-13ED8BBD5BFC}" presName="diagram" presStyleCnt="0">
        <dgm:presLayoutVars>
          <dgm:dir/>
          <dgm:resizeHandles val="exact"/>
        </dgm:presLayoutVars>
      </dgm:prSet>
      <dgm:spPr/>
    </dgm:pt>
    <dgm:pt modelId="{6B2E4BED-BE3C-4B28-808B-D4E0D0200F46}" type="pres">
      <dgm:prSet presAssocID="{3F258D8D-0B2C-4562-A5DF-9681AA7D42AA}" presName="node" presStyleLbl="node1" presStyleIdx="0" presStyleCnt="6">
        <dgm:presLayoutVars>
          <dgm:bulletEnabled val="1"/>
        </dgm:presLayoutVars>
      </dgm:prSet>
      <dgm:spPr/>
    </dgm:pt>
    <dgm:pt modelId="{4216C583-0E13-4393-A770-AC668D791947}" type="pres">
      <dgm:prSet presAssocID="{076422C1-7D57-4F42-A72C-01EE5F3D3CBC}" presName="sibTrans" presStyleCnt="0"/>
      <dgm:spPr/>
    </dgm:pt>
    <dgm:pt modelId="{5958271C-7E8C-41A4-9565-0E035F54EA8F}" type="pres">
      <dgm:prSet presAssocID="{4E233E4B-B9E9-4639-9E06-9EA27D23A305}" presName="node" presStyleLbl="node1" presStyleIdx="1" presStyleCnt="6">
        <dgm:presLayoutVars>
          <dgm:bulletEnabled val="1"/>
        </dgm:presLayoutVars>
      </dgm:prSet>
      <dgm:spPr/>
    </dgm:pt>
    <dgm:pt modelId="{46F6C93F-0958-4698-A0A9-6B0E1C77A2C2}" type="pres">
      <dgm:prSet presAssocID="{A8DFC734-108F-4ECA-BE5E-F75C4A7800FF}" presName="sibTrans" presStyleCnt="0"/>
      <dgm:spPr/>
    </dgm:pt>
    <dgm:pt modelId="{DCC8EB9B-8A96-495F-9CD4-806F01AB3F9B}" type="pres">
      <dgm:prSet presAssocID="{C906217D-DB10-4358-9E9B-B43EE171AA9A}" presName="node" presStyleLbl="node1" presStyleIdx="2" presStyleCnt="6">
        <dgm:presLayoutVars>
          <dgm:bulletEnabled val="1"/>
        </dgm:presLayoutVars>
      </dgm:prSet>
      <dgm:spPr/>
    </dgm:pt>
    <dgm:pt modelId="{22DF5DEB-CF11-49D9-945C-4093797D2027}" type="pres">
      <dgm:prSet presAssocID="{6F93C11F-9C35-4BAF-B5BA-5779CB0AB549}" presName="sibTrans" presStyleCnt="0"/>
      <dgm:spPr/>
    </dgm:pt>
    <dgm:pt modelId="{1C17F4A7-F0CF-4B28-AA09-8899B17F91AB}" type="pres">
      <dgm:prSet presAssocID="{189B00B7-FE8F-4040-A448-8F6E819D9665}" presName="node" presStyleLbl="node1" presStyleIdx="3" presStyleCnt="6">
        <dgm:presLayoutVars>
          <dgm:bulletEnabled val="1"/>
        </dgm:presLayoutVars>
      </dgm:prSet>
      <dgm:spPr/>
    </dgm:pt>
    <dgm:pt modelId="{A07F30DC-D0D5-4833-9566-745DF1E55D06}" type="pres">
      <dgm:prSet presAssocID="{A0D89374-AA76-4C5E-B7E5-36538709F68E}" presName="sibTrans" presStyleCnt="0"/>
      <dgm:spPr/>
    </dgm:pt>
    <dgm:pt modelId="{C0B000BF-1173-4A60-8DC0-43D1EFA1107D}" type="pres">
      <dgm:prSet presAssocID="{5063F850-023E-472A-A7F2-1F1C37AEEA1B}" presName="node" presStyleLbl="node1" presStyleIdx="4" presStyleCnt="6">
        <dgm:presLayoutVars>
          <dgm:bulletEnabled val="1"/>
        </dgm:presLayoutVars>
      </dgm:prSet>
      <dgm:spPr/>
    </dgm:pt>
    <dgm:pt modelId="{B6CF718C-3AF7-45A3-9B6D-C644F83E9E86}" type="pres">
      <dgm:prSet presAssocID="{FEA1C8B5-D409-4AAD-82DC-8ECB61122AC9}" presName="sibTrans" presStyleCnt="0"/>
      <dgm:spPr/>
    </dgm:pt>
    <dgm:pt modelId="{EFD58244-F2EF-44EF-AE86-7E460A8FF60F}" type="pres">
      <dgm:prSet presAssocID="{F540E17F-5AAD-4565-9F9D-57C7E7F9CF9F}" presName="node" presStyleLbl="node1" presStyleIdx="5" presStyleCnt="6">
        <dgm:presLayoutVars>
          <dgm:bulletEnabled val="1"/>
        </dgm:presLayoutVars>
      </dgm:prSet>
      <dgm:spPr/>
    </dgm:pt>
  </dgm:ptLst>
  <dgm:cxnLst>
    <dgm:cxn modelId="{B36C1200-18ED-48E0-AD98-941E03925B69}" type="presOf" srcId="{C906217D-DB10-4358-9E9B-B43EE171AA9A}" destId="{DCC8EB9B-8A96-495F-9CD4-806F01AB3F9B}" srcOrd="0" destOrd="0" presId="urn:microsoft.com/office/officeart/2005/8/layout/default"/>
    <dgm:cxn modelId="{7A517F05-AD74-4652-9811-7637F2C0D820}" srcId="{8463AEE7-94C1-4B8B-B0F7-13ED8BBD5BFC}" destId="{3F258D8D-0B2C-4562-A5DF-9681AA7D42AA}" srcOrd="0" destOrd="0" parTransId="{58042C32-D93D-4D0E-A990-143725888B7A}" sibTransId="{076422C1-7D57-4F42-A72C-01EE5F3D3CBC}"/>
    <dgm:cxn modelId="{1644EB27-3591-406F-B4BB-59A4519766C0}" type="presOf" srcId="{3F258D8D-0B2C-4562-A5DF-9681AA7D42AA}" destId="{6B2E4BED-BE3C-4B28-808B-D4E0D0200F46}" srcOrd="0" destOrd="0" presId="urn:microsoft.com/office/officeart/2005/8/layout/default"/>
    <dgm:cxn modelId="{98C34C38-3E9B-4939-A675-D58134FF748D}" srcId="{8463AEE7-94C1-4B8B-B0F7-13ED8BBD5BFC}" destId="{189B00B7-FE8F-4040-A448-8F6E819D9665}" srcOrd="3" destOrd="0" parTransId="{D6DEAFC0-4F2E-42E0-AA14-DF75BAD8C628}" sibTransId="{A0D89374-AA76-4C5E-B7E5-36538709F68E}"/>
    <dgm:cxn modelId="{FBF25766-E0A1-494A-9E88-1E5B214099B7}" srcId="{8463AEE7-94C1-4B8B-B0F7-13ED8BBD5BFC}" destId="{5063F850-023E-472A-A7F2-1F1C37AEEA1B}" srcOrd="4" destOrd="0" parTransId="{6B920EC2-A7DB-49B5-A3A6-B822A859FDF8}" sibTransId="{FEA1C8B5-D409-4AAD-82DC-8ECB61122AC9}"/>
    <dgm:cxn modelId="{FBE33A48-C8B8-4595-9562-53EEDD966046}" type="presOf" srcId="{189B00B7-FE8F-4040-A448-8F6E819D9665}" destId="{1C17F4A7-F0CF-4B28-AA09-8899B17F91AB}" srcOrd="0" destOrd="0" presId="urn:microsoft.com/office/officeart/2005/8/layout/default"/>
    <dgm:cxn modelId="{93C5696A-1DC1-4A20-9C58-EFBF31548D6D}" type="presOf" srcId="{5063F850-023E-472A-A7F2-1F1C37AEEA1B}" destId="{C0B000BF-1173-4A60-8DC0-43D1EFA1107D}" srcOrd="0" destOrd="0" presId="urn:microsoft.com/office/officeart/2005/8/layout/default"/>
    <dgm:cxn modelId="{66F9746D-BE67-41AB-87BD-A53E7F647F1A}" type="presOf" srcId="{F540E17F-5AAD-4565-9F9D-57C7E7F9CF9F}" destId="{EFD58244-F2EF-44EF-AE86-7E460A8FF60F}" srcOrd="0" destOrd="0" presId="urn:microsoft.com/office/officeart/2005/8/layout/default"/>
    <dgm:cxn modelId="{71E71C9E-4DDF-4CEB-B39E-B9C80615AD3A}" type="presOf" srcId="{8463AEE7-94C1-4B8B-B0F7-13ED8BBD5BFC}" destId="{E1ADDFAE-FCCB-462D-A48C-6B891879B87C}" srcOrd="0" destOrd="0" presId="urn:microsoft.com/office/officeart/2005/8/layout/default"/>
    <dgm:cxn modelId="{6E4BB9A9-523E-4D19-A343-AD33C7550D7E}" srcId="{8463AEE7-94C1-4B8B-B0F7-13ED8BBD5BFC}" destId="{F540E17F-5AAD-4565-9F9D-57C7E7F9CF9F}" srcOrd="5" destOrd="0" parTransId="{56050ACA-505B-4EC1-838A-51D2A54C79B0}" sibTransId="{40DB90FE-1B84-41E2-BECD-AB5791EACA72}"/>
    <dgm:cxn modelId="{A885E5AD-B21E-44D3-9DB9-5AB1E0D26700}" srcId="{8463AEE7-94C1-4B8B-B0F7-13ED8BBD5BFC}" destId="{C906217D-DB10-4358-9E9B-B43EE171AA9A}" srcOrd="2" destOrd="0" parTransId="{55F1B535-E7CE-4784-8042-826C8D486F4C}" sibTransId="{6F93C11F-9C35-4BAF-B5BA-5779CB0AB549}"/>
    <dgm:cxn modelId="{0B5B12F0-6334-46F0-B4B6-A3021E7BE5CA}" srcId="{8463AEE7-94C1-4B8B-B0F7-13ED8BBD5BFC}" destId="{4E233E4B-B9E9-4639-9E06-9EA27D23A305}" srcOrd="1" destOrd="0" parTransId="{1A173706-0698-4E18-87B9-A934492AD237}" sibTransId="{A8DFC734-108F-4ECA-BE5E-F75C4A7800FF}"/>
    <dgm:cxn modelId="{36387CFF-475C-480E-8F76-A076DF03D233}" type="presOf" srcId="{4E233E4B-B9E9-4639-9E06-9EA27D23A305}" destId="{5958271C-7E8C-41A4-9565-0E035F54EA8F}" srcOrd="0" destOrd="0" presId="urn:microsoft.com/office/officeart/2005/8/layout/default"/>
    <dgm:cxn modelId="{26F25535-E34E-4825-9A78-CDDA65044EEB}" type="presParOf" srcId="{E1ADDFAE-FCCB-462D-A48C-6B891879B87C}" destId="{6B2E4BED-BE3C-4B28-808B-D4E0D0200F46}" srcOrd="0" destOrd="0" presId="urn:microsoft.com/office/officeart/2005/8/layout/default"/>
    <dgm:cxn modelId="{BB4E599F-BFB0-4301-B3A0-7A501C653F61}" type="presParOf" srcId="{E1ADDFAE-FCCB-462D-A48C-6B891879B87C}" destId="{4216C583-0E13-4393-A770-AC668D791947}" srcOrd="1" destOrd="0" presId="urn:microsoft.com/office/officeart/2005/8/layout/default"/>
    <dgm:cxn modelId="{8195A2D9-F979-4E61-9402-D5704D75B426}" type="presParOf" srcId="{E1ADDFAE-FCCB-462D-A48C-6B891879B87C}" destId="{5958271C-7E8C-41A4-9565-0E035F54EA8F}" srcOrd="2" destOrd="0" presId="urn:microsoft.com/office/officeart/2005/8/layout/default"/>
    <dgm:cxn modelId="{09BD9434-1139-4AAA-A5D0-D527BE7B6DDB}" type="presParOf" srcId="{E1ADDFAE-FCCB-462D-A48C-6B891879B87C}" destId="{46F6C93F-0958-4698-A0A9-6B0E1C77A2C2}" srcOrd="3" destOrd="0" presId="urn:microsoft.com/office/officeart/2005/8/layout/default"/>
    <dgm:cxn modelId="{A371AB11-673F-4FB0-831D-386092C6FD9D}" type="presParOf" srcId="{E1ADDFAE-FCCB-462D-A48C-6B891879B87C}" destId="{DCC8EB9B-8A96-495F-9CD4-806F01AB3F9B}" srcOrd="4" destOrd="0" presId="urn:microsoft.com/office/officeart/2005/8/layout/default"/>
    <dgm:cxn modelId="{E5DF4AA2-E07F-44F3-B858-14C2E0AF6F44}" type="presParOf" srcId="{E1ADDFAE-FCCB-462D-A48C-6B891879B87C}" destId="{22DF5DEB-CF11-49D9-945C-4093797D2027}" srcOrd="5" destOrd="0" presId="urn:microsoft.com/office/officeart/2005/8/layout/default"/>
    <dgm:cxn modelId="{11C2E3ED-3414-491A-90F6-D59B7634BCFA}" type="presParOf" srcId="{E1ADDFAE-FCCB-462D-A48C-6B891879B87C}" destId="{1C17F4A7-F0CF-4B28-AA09-8899B17F91AB}" srcOrd="6" destOrd="0" presId="urn:microsoft.com/office/officeart/2005/8/layout/default"/>
    <dgm:cxn modelId="{D60CB072-2AC5-484E-B2A6-34E56C7FA481}" type="presParOf" srcId="{E1ADDFAE-FCCB-462D-A48C-6B891879B87C}" destId="{A07F30DC-D0D5-4833-9566-745DF1E55D06}" srcOrd="7" destOrd="0" presId="urn:microsoft.com/office/officeart/2005/8/layout/default"/>
    <dgm:cxn modelId="{18BAAEC8-B369-4FB4-A71B-DBD1E57F1B21}" type="presParOf" srcId="{E1ADDFAE-FCCB-462D-A48C-6B891879B87C}" destId="{C0B000BF-1173-4A60-8DC0-43D1EFA1107D}" srcOrd="8" destOrd="0" presId="urn:microsoft.com/office/officeart/2005/8/layout/default"/>
    <dgm:cxn modelId="{E9C36C90-2DEC-4F9F-BA43-ADEA345F7820}" type="presParOf" srcId="{E1ADDFAE-FCCB-462D-A48C-6B891879B87C}" destId="{B6CF718C-3AF7-45A3-9B6D-C644F83E9E86}" srcOrd="9" destOrd="0" presId="urn:microsoft.com/office/officeart/2005/8/layout/default"/>
    <dgm:cxn modelId="{2E659892-1CCE-4B80-ACE6-F900D0B1E481}" type="presParOf" srcId="{E1ADDFAE-FCCB-462D-A48C-6B891879B87C}" destId="{EFD58244-F2EF-44EF-AE86-7E460A8FF60F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0C73B6A-4241-4FF6-8B27-95DB4826ED54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12C4CD3-D36F-4425-83D9-773398E8FA62}">
      <dgm:prSet/>
      <dgm:spPr/>
      <dgm:t>
        <a:bodyPr/>
        <a:lstStyle/>
        <a:p>
          <a:r>
            <a:rPr lang="en-US"/>
            <a:t>Face mask detection is a challenging task because it involves identifying a small object on a large background</a:t>
          </a:r>
        </a:p>
      </dgm:t>
    </dgm:pt>
    <dgm:pt modelId="{D1DFC3C5-415A-4A69-A2B1-E3BAB1E61AEF}" type="parTrans" cxnId="{115E92BE-90FC-4C7A-9CCD-6D26EAB17226}">
      <dgm:prSet/>
      <dgm:spPr/>
      <dgm:t>
        <a:bodyPr/>
        <a:lstStyle/>
        <a:p>
          <a:endParaRPr lang="en-US"/>
        </a:p>
      </dgm:t>
    </dgm:pt>
    <dgm:pt modelId="{8B01EBD6-D66D-48AC-999F-7A4CF9B601ED}" type="sibTrans" cxnId="{115E92BE-90FC-4C7A-9CCD-6D26EAB17226}">
      <dgm:prSet/>
      <dgm:spPr/>
      <dgm:t>
        <a:bodyPr/>
        <a:lstStyle/>
        <a:p>
          <a:endParaRPr lang="en-US"/>
        </a:p>
      </dgm:t>
    </dgm:pt>
    <dgm:pt modelId="{5B76E98C-2343-4F8E-9816-518713003DAF}">
      <dgm:prSet/>
      <dgm:spPr/>
      <dgm:t>
        <a:bodyPr/>
        <a:lstStyle/>
        <a:p>
          <a:r>
            <a:rPr lang="en-US"/>
            <a:t>Traditional computer vision techniques may not be accurate enough for this task because of the variations in mask types, lighting conditions, and camera angles</a:t>
          </a:r>
        </a:p>
      </dgm:t>
    </dgm:pt>
    <dgm:pt modelId="{171C5AEF-151E-4073-BE26-6D8155AAAA91}" type="parTrans" cxnId="{80E65761-A051-46DD-B8B0-FEEE4976E04D}">
      <dgm:prSet/>
      <dgm:spPr/>
      <dgm:t>
        <a:bodyPr/>
        <a:lstStyle/>
        <a:p>
          <a:endParaRPr lang="en-US"/>
        </a:p>
      </dgm:t>
    </dgm:pt>
    <dgm:pt modelId="{CC52843E-A7BD-4281-AE88-683DAD852120}" type="sibTrans" cxnId="{80E65761-A051-46DD-B8B0-FEEE4976E04D}">
      <dgm:prSet/>
      <dgm:spPr/>
      <dgm:t>
        <a:bodyPr/>
        <a:lstStyle/>
        <a:p>
          <a:endParaRPr lang="en-US"/>
        </a:p>
      </dgm:t>
    </dgm:pt>
    <dgm:pt modelId="{3BC97D6E-87B8-4F84-A8E6-D07A7014EF13}">
      <dgm:prSet/>
      <dgm:spPr/>
      <dgm:t>
        <a:bodyPr/>
        <a:lstStyle/>
        <a:p>
          <a:r>
            <a:rPr lang="en-US"/>
            <a:t>Deep learning can help in overcoming these challenges by learning features directly from the data</a:t>
          </a:r>
        </a:p>
      </dgm:t>
    </dgm:pt>
    <dgm:pt modelId="{6D691555-91C7-4F7E-A8F9-439DD8A0757C}" type="parTrans" cxnId="{19957E12-DEC0-490C-BEFD-020E06F5FFD7}">
      <dgm:prSet/>
      <dgm:spPr/>
      <dgm:t>
        <a:bodyPr/>
        <a:lstStyle/>
        <a:p>
          <a:endParaRPr lang="en-US"/>
        </a:p>
      </dgm:t>
    </dgm:pt>
    <dgm:pt modelId="{17B49814-4D8D-4440-BC7A-32DF4D5B753E}" type="sibTrans" cxnId="{19957E12-DEC0-490C-BEFD-020E06F5FFD7}">
      <dgm:prSet/>
      <dgm:spPr/>
      <dgm:t>
        <a:bodyPr/>
        <a:lstStyle/>
        <a:p>
          <a:endParaRPr lang="en-US"/>
        </a:p>
      </dgm:t>
    </dgm:pt>
    <dgm:pt modelId="{50B3FBCA-1622-4B39-AE70-17CB8D0FEAE0}">
      <dgm:prSet/>
      <dgm:spPr/>
      <dgm:t>
        <a:bodyPr/>
        <a:lstStyle/>
        <a:p>
          <a:r>
            <a:rPr lang="en-US"/>
            <a:t>CNN and Transfer Learning are two deep learning models proposed for image classification tasks</a:t>
          </a:r>
        </a:p>
      </dgm:t>
    </dgm:pt>
    <dgm:pt modelId="{ED39B595-13AC-40C2-8D07-AC7109B2DF7C}" type="parTrans" cxnId="{24C5D570-9C23-4366-BCBD-4014B89CD08B}">
      <dgm:prSet/>
      <dgm:spPr/>
      <dgm:t>
        <a:bodyPr/>
        <a:lstStyle/>
        <a:p>
          <a:endParaRPr lang="en-US"/>
        </a:p>
      </dgm:t>
    </dgm:pt>
    <dgm:pt modelId="{8C179ED1-875D-430A-8109-E2D665F53532}" type="sibTrans" cxnId="{24C5D570-9C23-4366-BCBD-4014B89CD08B}">
      <dgm:prSet/>
      <dgm:spPr/>
      <dgm:t>
        <a:bodyPr/>
        <a:lstStyle/>
        <a:p>
          <a:endParaRPr lang="en-US"/>
        </a:p>
      </dgm:t>
    </dgm:pt>
    <dgm:pt modelId="{E0A546AE-4FEA-4DEA-942D-118F06C5D8FB}">
      <dgm:prSet/>
      <dgm:spPr/>
      <dgm:t>
        <a:bodyPr/>
        <a:lstStyle/>
        <a:p>
          <a:r>
            <a:rPr lang="en-US"/>
            <a:t>In this project, the performance of a CNN and Transfer Learning approach were compared using pre-trained models such as MobileNetV2 and VGG16</a:t>
          </a:r>
        </a:p>
      </dgm:t>
    </dgm:pt>
    <dgm:pt modelId="{FFFDA04A-63A6-4289-BDC2-DA9A4ACEC984}" type="parTrans" cxnId="{48BC08B9-E300-49D2-8842-6885766274B7}">
      <dgm:prSet/>
      <dgm:spPr/>
      <dgm:t>
        <a:bodyPr/>
        <a:lstStyle/>
        <a:p>
          <a:endParaRPr lang="en-US"/>
        </a:p>
      </dgm:t>
    </dgm:pt>
    <dgm:pt modelId="{AE846551-2A8C-4569-8807-B6CD0CD81125}" type="sibTrans" cxnId="{48BC08B9-E300-49D2-8842-6885766274B7}">
      <dgm:prSet/>
      <dgm:spPr/>
      <dgm:t>
        <a:bodyPr/>
        <a:lstStyle/>
        <a:p>
          <a:endParaRPr lang="en-US"/>
        </a:p>
      </dgm:t>
    </dgm:pt>
    <dgm:pt modelId="{EEDB429F-E668-4330-837D-7274D1A9BF05}">
      <dgm:prSet/>
      <dgm:spPr/>
      <dgm:t>
        <a:bodyPr/>
        <a:lstStyle/>
        <a:p>
          <a:r>
            <a:rPr lang="en-US"/>
            <a:t>By leveraging pre-trained models, the amount of training data and time required to develop our solution was reduced</a:t>
          </a:r>
        </a:p>
      </dgm:t>
    </dgm:pt>
    <dgm:pt modelId="{91D8559C-A145-47C3-B8C6-138D1DCA16FD}" type="parTrans" cxnId="{F0D7CD0A-8E8A-4132-8E7F-638BDA82A25C}">
      <dgm:prSet/>
      <dgm:spPr/>
      <dgm:t>
        <a:bodyPr/>
        <a:lstStyle/>
        <a:p>
          <a:endParaRPr lang="en-US"/>
        </a:p>
      </dgm:t>
    </dgm:pt>
    <dgm:pt modelId="{6A9BE97E-C5D9-4E73-B9A2-DBF7A2AED973}" type="sibTrans" cxnId="{F0D7CD0A-8E8A-4132-8E7F-638BDA82A25C}">
      <dgm:prSet/>
      <dgm:spPr/>
      <dgm:t>
        <a:bodyPr/>
        <a:lstStyle/>
        <a:p>
          <a:endParaRPr lang="en-US"/>
        </a:p>
      </dgm:t>
    </dgm:pt>
    <dgm:pt modelId="{141C9501-CBAD-4C4E-A1F3-F416A0D2DE7C}">
      <dgm:prSet/>
      <dgm:spPr/>
      <dgm:t>
        <a:bodyPr/>
        <a:lstStyle/>
        <a:p>
          <a:r>
            <a:rPr lang="en-US"/>
            <a:t>Using transfer learning, a face mask detection solution that can be used in real-time applications was developed</a:t>
          </a:r>
        </a:p>
      </dgm:t>
    </dgm:pt>
    <dgm:pt modelId="{E877B8FD-7C29-41E6-B060-CA702F90960F}" type="parTrans" cxnId="{F28CFDFD-DAE7-4EEE-AB7B-38E8A0069C30}">
      <dgm:prSet/>
      <dgm:spPr/>
      <dgm:t>
        <a:bodyPr/>
        <a:lstStyle/>
        <a:p>
          <a:endParaRPr lang="en-US"/>
        </a:p>
      </dgm:t>
    </dgm:pt>
    <dgm:pt modelId="{59D5D5C8-2A8C-44C6-AD57-20C0194A0FCA}" type="sibTrans" cxnId="{F28CFDFD-DAE7-4EEE-AB7B-38E8A0069C30}">
      <dgm:prSet/>
      <dgm:spPr/>
      <dgm:t>
        <a:bodyPr/>
        <a:lstStyle/>
        <a:p>
          <a:endParaRPr lang="en-US"/>
        </a:p>
      </dgm:t>
    </dgm:pt>
    <dgm:pt modelId="{95C5E4B3-1B34-48D4-AE86-37B0200B399F}" type="pres">
      <dgm:prSet presAssocID="{A0C73B6A-4241-4FF6-8B27-95DB4826ED54}" presName="vert0" presStyleCnt="0">
        <dgm:presLayoutVars>
          <dgm:dir/>
          <dgm:animOne val="branch"/>
          <dgm:animLvl val="lvl"/>
        </dgm:presLayoutVars>
      </dgm:prSet>
      <dgm:spPr/>
    </dgm:pt>
    <dgm:pt modelId="{81EA1125-50FA-453A-BD5A-FEFB3F80212A}" type="pres">
      <dgm:prSet presAssocID="{E12C4CD3-D36F-4425-83D9-773398E8FA62}" presName="thickLine" presStyleLbl="alignNode1" presStyleIdx="0" presStyleCnt="7"/>
      <dgm:spPr/>
    </dgm:pt>
    <dgm:pt modelId="{0694B3EC-C233-4FA8-80C3-427CDEAE4C69}" type="pres">
      <dgm:prSet presAssocID="{E12C4CD3-D36F-4425-83D9-773398E8FA62}" presName="horz1" presStyleCnt="0"/>
      <dgm:spPr/>
    </dgm:pt>
    <dgm:pt modelId="{321B40FD-7373-40FD-B58B-5C3BB199BFD1}" type="pres">
      <dgm:prSet presAssocID="{E12C4CD3-D36F-4425-83D9-773398E8FA62}" presName="tx1" presStyleLbl="revTx" presStyleIdx="0" presStyleCnt="7"/>
      <dgm:spPr/>
    </dgm:pt>
    <dgm:pt modelId="{0249FCD9-09AE-432B-8D52-2F65BADA9B79}" type="pres">
      <dgm:prSet presAssocID="{E12C4CD3-D36F-4425-83D9-773398E8FA62}" presName="vert1" presStyleCnt="0"/>
      <dgm:spPr/>
    </dgm:pt>
    <dgm:pt modelId="{70A9D2A1-13E3-4735-B938-70DD8BFCA475}" type="pres">
      <dgm:prSet presAssocID="{5B76E98C-2343-4F8E-9816-518713003DAF}" presName="thickLine" presStyleLbl="alignNode1" presStyleIdx="1" presStyleCnt="7"/>
      <dgm:spPr/>
    </dgm:pt>
    <dgm:pt modelId="{C0C0C3B6-4AF1-404A-BCF2-CC108D2BCCB0}" type="pres">
      <dgm:prSet presAssocID="{5B76E98C-2343-4F8E-9816-518713003DAF}" presName="horz1" presStyleCnt="0"/>
      <dgm:spPr/>
    </dgm:pt>
    <dgm:pt modelId="{A11C0E2B-EAAC-42DD-B036-C15D9987B808}" type="pres">
      <dgm:prSet presAssocID="{5B76E98C-2343-4F8E-9816-518713003DAF}" presName="tx1" presStyleLbl="revTx" presStyleIdx="1" presStyleCnt="7"/>
      <dgm:spPr/>
    </dgm:pt>
    <dgm:pt modelId="{BA057FF5-D508-4E92-9AEF-822F33AAD9C8}" type="pres">
      <dgm:prSet presAssocID="{5B76E98C-2343-4F8E-9816-518713003DAF}" presName="vert1" presStyleCnt="0"/>
      <dgm:spPr/>
    </dgm:pt>
    <dgm:pt modelId="{5B36AE8E-D534-4B44-95BF-CB16449923B4}" type="pres">
      <dgm:prSet presAssocID="{3BC97D6E-87B8-4F84-A8E6-D07A7014EF13}" presName="thickLine" presStyleLbl="alignNode1" presStyleIdx="2" presStyleCnt="7"/>
      <dgm:spPr/>
    </dgm:pt>
    <dgm:pt modelId="{EE2D4B9A-3BAA-461A-B2F2-CE40CEBF1747}" type="pres">
      <dgm:prSet presAssocID="{3BC97D6E-87B8-4F84-A8E6-D07A7014EF13}" presName="horz1" presStyleCnt="0"/>
      <dgm:spPr/>
    </dgm:pt>
    <dgm:pt modelId="{356D1729-EAF4-413B-B3E1-DD2012848E77}" type="pres">
      <dgm:prSet presAssocID="{3BC97D6E-87B8-4F84-A8E6-D07A7014EF13}" presName="tx1" presStyleLbl="revTx" presStyleIdx="2" presStyleCnt="7"/>
      <dgm:spPr/>
    </dgm:pt>
    <dgm:pt modelId="{EA80D436-065C-4D15-9BAF-DD19741458D3}" type="pres">
      <dgm:prSet presAssocID="{3BC97D6E-87B8-4F84-A8E6-D07A7014EF13}" presName="vert1" presStyleCnt="0"/>
      <dgm:spPr/>
    </dgm:pt>
    <dgm:pt modelId="{ADBB04AD-C5E5-44FE-BAE9-079E99B71151}" type="pres">
      <dgm:prSet presAssocID="{50B3FBCA-1622-4B39-AE70-17CB8D0FEAE0}" presName="thickLine" presStyleLbl="alignNode1" presStyleIdx="3" presStyleCnt="7"/>
      <dgm:spPr/>
    </dgm:pt>
    <dgm:pt modelId="{1A8BD504-D0A3-4DE6-9D49-57D4E24E2701}" type="pres">
      <dgm:prSet presAssocID="{50B3FBCA-1622-4B39-AE70-17CB8D0FEAE0}" presName="horz1" presStyleCnt="0"/>
      <dgm:spPr/>
    </dgm:pt>
    <dgm:pt modelId="{8CF2A613-6954-4E34-BA3A-863C192BEA6A}" type="pres">
      <dgm:prSet presAssocID="{50B3FBCA-1622-4B39-AE70-17CB8D0FEAE0}" presName="tx1" presStyleLbl="revTx" presStyleIdx="3" presStyleCnt="7"/>
      <dgm:spPr/>
    </dgm:pt>
    <dgm:pt modelId="{406FA3A9-8A68-4C5C-98F6-14513999C1FA}" type="pres">
      <dgm:prSet presAssocID="{50B3FBCA-1622-4B39-AE70-17CB8D0FEAE0}" presName="vert1" presStyleCnt="0"/>
      <dgm:spPr/>
    </dgm:pt>
    <dgm:pt modelId="{A56C9D10-5598-442E-8E42-1DB4D135895A}" type="pres">
      <dgm:prSet presAssocID="{E0A546AE-4FEA-4DEA-942D-118F06C5D8FB}" presName="thickLine" presStyleLbl="alignNode1" presStyleIdx="4" presStyleCnt="7"/>
      <dgm:spPr/>
    </dgm:pt>
    <dgm:pt modelId="{AE52FB29-076B-448E-9750-C671164FE8FC}" type="pres">
      <dgm:prSet presAssocID="{E0A546AE-4FEA-4DEA-942D-118F06C5D8FB}" presName="horz1" presStyleCnt="0"/>
      <dgm:spPr/>
    </dgm:pt>
    <dgm:pt modelId="{0B94389E-00CD-4B33-AAFE-A79FF3973DF2}" type="pres">
      <dgm:prSet presAssocID="{E0A546AE-4FEA-4DEA-942D-118F06C5D8FB}" presName="tx1" presStyleLbl="revTx" presStyleIdx="4" presStyleCnt="7"/>
      <dgm:spPr/>
    </dgm:pt>
    <dgm:pt modelId="{3B89D360-E35D-4663-9D7A-B817357DA5B6}" type="pres">
      <dgm:prSet presAssocID="{E0A546AE-4FEA-4DEA-942D-118F06C5D8FB}" presName="vert1" presStyleCnt="0"/>
      <dgm:spPr/>
    </dgm:pt>
    <dgm:pt modelId="{1EF9E026-22D4-40CA-A46F-2D40B36C86A2}" type="pres">
      <dgm:prSet presAssocID="{EEDB429F-E668-4330-837D-7274D1A9BF05}" presName="thickLine" presStyleLbl="alignNode1" presStyleIdx="5" presStyleCnt="7"/>
      <dgm:spPr/>
    </dgm:pt>
    <dgm:pt modelId="{2AC76813-961E-4828-B77E-BC19E0C3FB18}" type="pres">
      <dgm:prSet presAssocID="{EEDB429F-E668-4330-837D-7274D1A9BF05}" presName="horz1" presStyleCnt="0"/>
      <dgm:spPr/>
    </dgm:pt>
    <dgm:pt modelId="{326480C4-69A9-43AD-9632-C374BB57C0F9}" type="pres">
      <dgm:prSet presAssocID="{EEDB429F-E668-4330-837D-7274D1A9BF05}" presName="tx1" presStyleLbl="revTx" presStyleIdx="5" presStyleCnt="7"/>
      <dgm:spPr/>
    </dgm:pt>
    <dgm:pt modelId="{EF219949-E24C-47B6-B1EE-FBDB771A701B}" type="pres">
      <dgm:prSet presAssocID="{EEDB429F-E668-4330-837D-7274D1A9BF05}" presName="vert1" presStyleCnt="0"/>
      <dgm:spPr/>
    </dgm:pt>
    <dgm:pt modelId="{5EF7F357-A073-4063-92FE-B3E355F46411}" type="pres">
      <dgm:prSet presAssocID="{141C9501-CBAD-4C4E-A1F3-F416A0D2DE7C}" presName="thickLine" presStyleLbl="alignNode1" presStyleIdx="6" presStyleCnt="7"/>
      <dgm:spPr/>
    </dgm:pt>
    <dgm:pt modelId="{0DBE6341-2CA6-4CA0-BD31-50127D3EB4A2}" type="pres">
      <dgm:prSet presAssocID="{141C9501-CBAD-4C4E-A1F3-F416A0D2DE7C}" presName="horz1" presStyleCnt="0"/>
      <dgm:spPr/>
    </dgm:pt>
    <dgm:pt modelId="{12E25F9E-31A4-4753-9002-3DE8D1332EE3}" type="pres">
      <dgm:prSet presAssocID="{141C9501-CBAD-4C4E-A1F3-F416A0D2DE7C}" presName="tx1" presStyleLbl="revTx" presStyleIdx="6" presStyleCnt="7"/>
      <dgm:spPr/>
    </dgm:pt>
    <dgm:pt modelId="{AE627A47-6A27-44D7-93F2-7855434E1356}" type="pres">
      <dgm:prSet presAssocID="{141C9501-CBAD-4C4E-A1F3-F416A0D2DE7C}" presName="vert1" presStyleCnt="0"/>
      <dgm:spPr/>
    </dgm:pt>
  </dgm:ptLst>
  <dgm:cxnLst>
    <dgm:cxn modelId="{F5EA9800-1624-496C-A00C-9551F419C956}" type="presOf" srcId="{E0A546AE-4FEA-4DEA-942D-118F06C5D8FB}" destId="{0B94389E-00CD-4B33-AAFE-A79FF3973DF2}" srcOrd="0" destOrd="0" presId="urn:microsoft.com/office/officeart/2008/layout/LinedList"/>
    <dgm:cxn modelId="{F0D7CD0A-8E8A-4132-8E7F-638BDA82A25C}" srcId="{A0C73B6A-4241-4FF6-8B27-95DB4826ED54}" destId="{EEDB429F-E668-4330-837D-7274D1A9BF05}" srcOrd="5" destOrd="0" parTransId="{91D8559C-A145-47C3-B8C6-138D1DCA16FD}" sibTransId="{6A9BE97E-C5D9-4E73-B9A2-DBF7A2AED973}"/>
    <dgm:cxn modelId="{19957E12-DEC0-490C-BEFD-020E06F5FFD7}" srcId="{A0C73B6A-4241-4FF6-8B27-95DB4826ED54}" destId="{3BC97D6E-87B8-4F84-A8E6-D07A7014EF13}" srcOrd="2" destOrd="0" parTransId="{6D691555-91C7-4F7E-A8F9-439DD8A0757C}" sibTransId="{17B49814-4D8D-4440-BC7A-32DF4D5B753E}"/>
    <dgm:cxn modelId="{3DD35D33-A708-4F26-935E-9A471A9F11FD}" type="presOf" srcId="{5B76E98C-2343-4F8E-9816-518713003DAF}" destId="{A11C0E2B-EAAC-42DD-B036-C15D9987B808}" srcOrd="0" destOrd="0" presId="urn:microsoft.com/office/officeart/2008/layout/LinedList"/>
    <dgm:cxn modelId="{80E65761-A051-46DD-B8B0-FEEE4976E04D}" srcId="{A0C73B6A-4241-4FF6-8B27-95DB4826ED54}" destId="{5B76E98C-2343-4F8E-9816-518713003DAF}" srcOrd="1" destOrd="0" parTransId="{171C5AEF-151E-4073-BE26-6D8155AAAA91}" sibTransId="{CC52843E-A7BD-4281-AE88-683DAD852120}"/>
    <dgm:cxn modelId="{7F83F569-6736-4FBB-A551-6F0A70F18C7D}" type="presOf" srcId="{3BC97D6E-87B8-4F84-A8E6-D07A7014EF13}" destId="{356D1729-EAF4-413B-B3E1-DD2012848E77}" srcOrd="0" destOrd="0" presId="urn:microsoft.com/office/officeart/2008/layout/LinedList"/>
    <dgm:cxn modelId="{F16FB66A-E40C-499E-9DA6-19E375A25833}" type="presOf" srcId="{EEDB429F-E668-4330-837D-7274D1A9BF05}" destId="{326480C4-69A9-43AD-9632-C374BB57C0F9}" srcOrd="0" destOrd="0" presId="urn:microsoft.com/office/officeart/2008/layout/LinedList"/>
    <dgm:cxn modelId="{24C5D570-9C23-4366-BCBD-4014B89CD08B}" srcId="{A0C73B6A-4241-4FF6-8B27-95DB4826ED54}" destId="{50B3FBCA-1622-4B39-AE70-17CB8D0FEAE0}" srcOrd="3" destOrd="0" parTransId="{ED39B595-13AC-40C2-8D07-AC7109B2DF7C}" sibTransId="{8C179ED1-875D-430A-8109-E2D665F53532}"/>
    <dgm:cxn modelId="{9E9D6EA5-D119-41DB-B3B6-249FFEC7E21E}" type="presOf" srcId="{141C9501-CBAD-4C4E-A1F3-F416A0D2DE7C}" destId="{12E25F9E-31A4-4753-9002-3DE8D1332EE3}" srcOrd="0" destOrd="0" presId="urn:microsoft.com/office/officeart/2008/layout/LinedList"/>
    <dgm:cxn modelId="{2A7B38A6-BF75-42B3-8842-1A9A2B842DCE}" type="presOf" srcId="{E12C4CD3-D36F-4425-83D9-773398E8FA62}" destId="{321B40FD-7373-40FD-B58B-5C3BB199BFD1}" srcOrd="0" destOrd="0" presId="urn:microsoft.com/office/officeart/2008/layout/LinedList"/>
    <dgm:cxn modelId="{543E60B8-974D-477A-995F-B0A2D9D75BB6}" type="presOf" srcId="{A0C73B6A-4241-4FF6-8B27-95DB4826ED54}" destId="{95C5E4B3-1B34-48D4-AE86-37B0200B399F}" srcOrd="0" destOrd="0" presId="urn:microsoft.com/office/officeart/2008/layout/LinedList"/>
    <dgm:cxn modelId="{48BC08B9-E300-49D2-8842-6885766274B7}" srcId="{A0C73B6A-4241-4FF6-8B27-95DB4826ED54}" destId="{E0A546AE-4FEA-4DEA-942D-118F06C5D8FB}" srcOrd="4" destOrd="0" parTransId="{FFFDA04A-63A6-4289-BDC2-DA9A4ACEC984}" sibTransId="{AE846551-2A8C-4569-8807-B6CD0CD81125}"/>
    <dgm:cxn modelId="{115E92BE-90FC-4C7A-9CCD-6D26EAB17226}" srcId="{A0C73B6A-4241-4FF6-8B27-95DB4826ED54}" destId="{E12C4CD3-D36F-4425-83D9-773398E8FA62}" srcOrd="0" destOrd="0" parTransId="{D1DFC3C5-415A-4A69-A2B1-E3BAB1E61AEF}" sibTransId="{8B01EBD6-D66D-48AC-999F-7A4CF9B601ED}"/>
    <dgm:cxn modelId="{7763B6EF-EE64-47BE-B4DD-649AF5448B8E}" type="presOf" srcId="{50B3FBCA-1622-4B39-AE70-17CB8D0FEAE0}" destId="{8CF2A613-6954-4E34-BA3A-863C192BEA6A}" srcOrd="0" destOrd="0" presId="urn:microsoft.com/office/officeart/2008/layout/LinedList"/>
    <dgm:cxn modelId="{F28CFDFD-DAE7-4EEE-AB7B-38E8A0069C30}" srcId="{A0C73B6A-4241-4FF6-8B27-95DB4826ED54}" destId="{141C9501-CBAD-4C4E-A1F3-F416A0D2DE7C}" srcOrd="6" destOrd="0" parTransId="{E877B8FD-7C29-41E6-B060-CA702F90960F}" sibTransId="{59D5D5C8-2A8C-44C6-AD57-20C0194A0FCA}"/>
    <dgm:cxn modelId="{929DB55D-F973-40B9-80A8-F10313349DBE}" type="presParOf" srcId="{95C5E4B3-1B34-48D4-AE86-37B0200B399F}" destId="{81EA1125-50FA-453A-BD5A-FEFB3F80212A}" srcOrd="0" destOrd="0" presId="urn:microsoft.com/office/officeart/2008/layout/LinedList"/>
    <dgm:cxn modelId="{A975679E-7923-42C5-BD3C-247893948230}" type="presParOf" srcId="{95C5E4B3-1B34-48D4-AE86-37B0200B399F}" destId="{0694B3EC-C233-4FA8-80C3-427CDEAE4C69}" srcOrd="1" destOrd="0" presId="urn:microsoft.com/office/officeart/2008/layout/LinedList"/>
    <dgm:cxn modelId="{A91E6F7D-DFDD-469A-8B7F-668FD220AD26}" type="presParOf" srcId="{0694B3EC-C233-4FA8-80C3-427CDEAE4C69}" destId="{321B40FD-7373-40FD-B58B-5C3BB199BFD1}" srcOrd="0" destOrd="0" presId="urn:microsoft.com/office/officeart/2008/layout/LinedList"/>
    <dgm:cxn modelId="{F6EBFC88-86AB-4BA9-9168-A50775C4D421}" type="presParOf" srcId="{0694B3EC-C233-4FA8-80C3-427CDEAE4C69}" destId="{0249FCD9-09AE-432B-8D52-2F65BADA9B79}" srcOrd="1" destOrd="0" presId="urn:microsoft.com/office/officeart/2008/layout/LinedList"/>
    <dgm:cxn modelId="{6D5476F1-9517-4D00-9DD3-DEDCF1150BA9}" type="presParOf" srcId="{95C5E4B3-1B34-48D4-AE86-37B0200B399F}" destId="{70A9D2A1-13E3-4735-B938-70DD8BFCA475}" srcOrd="2" destOrd="0" presId="urn:microsoft.com/office/officeart/2008/layout/LinedList"/>
    <dgm:cxn modelId="{4A95F0C4-2DFE-42DC-A969-427D835EC180}" type="presParOf" srcId="{95C5E4B3-1B34-48D4-AE86-37B0200B399F}" destId="{C0C0C3B6-4AF1-404A-BCF2-CC108D2BCCB0}" srcOrd="3" destOrd="0" presId="urn:microsoft.com/office/officeart/2008/layout/LinedList"/>
    <dgm:cxn modelId="{BD700B75-F013-4CDF-A44F-C1A2A4EFD034}" type="presParOf" srcId="{C0C0C3B6-4AF1-404A-BCF2-CC108D2BCCB0}" destId="{A11C0E2B-EAAC-42DD-B036-C15D9987B808}" srcOrd="0" destOrd="0" presId="urn:microsoft.com/office/officeart/2008/layout/LinedList"/>
    <dgm:cxn modelId="{FA4071F1-A6F4-423B-8843-16C63F1FD6DE}" type="presParOf" srcId="{C0C0C3B6-4AF1-404A-BCF2-CC108D2BCCB0}" destId="{BA057FF5-D508-4E92-9AEF-822F33AAD9C8}" srcOrd="1" destOrd="0" presId="urn:microsoft.com/office/officeart/2008/layout/LinedList"/>
    <dgm:cxn modelId="{4AA2AB07-1639-4320-A646-8FC54172DF85}" type="presParOf" srcId="{95C5E4B3-1B34-48D4-AE86-37B0200B399F}" destId="{5B36AE8E-D534-4B44-95BF-CB16449923B4}" srcOrd="4" destOrd="0" presId="urn:microsoft.com/office/officeart/2008/layout/LinedList"/>
    <dgm:cxn modelId="{A48217A8-ABE8-47C3-AB39-5952180E2C36}" type="presParOf" srcId="{95C5E4B3-1B34-48D4-AE86-37B0200B399F}" destId="{EE2D4B9A-3BAA-461A-B2F2-CE40CEBF1747}" srcOrd="5" destOrd="0" presId="urn:microsoft.com/office/officeart/2008/layout/LinedList"/>
    <dgm:cxn modelId="{78BE1077-75A6-4439-BC50-E22D21997B97}" type="presParOf" srcId="{EE2D4B9A-3BAA-461A-B2F2-CE40CEBF1747}" destId="{356D1729-EAF4-413B-B3E1-DD2012848E77}" srcOrd="0" destOrd="0" presId="urn:microsoft.com/office/officeart/2008/layout/LinedList"/>
    <dgm:cxn modelId="{D7EA7DE8-9B36-4CB9-91F9-3203FF658AE8}" type="presParOf" srcId="{EE2D4B9A-3BAA-461A-B2F2-CE40CEBF1747}" destId="{EA80D436-065C-4D15-9BAF-DD19741458D3}" srcOrd="1" destOrd="0" presId="urn:microsoft.com/office/officeart/2008/layout/LinedList"/>
    <dgm:cxn modelId="{6334EC17-996F-4F31-B225-D9B319ED79BA}" type="presParOf" srcId="{95C5E4B3-1B34-48D4-AE86-37B0200B399F}" destId="{ADBB04AD-C5E5-44FE-BAE9-079E99B71151}" srcOrd="6" destOrd="0" presId="urn:microsoft.com/office/officeart/2008/layout/LinedList"/>
    <dgm:cxn modelId="{CEB0F964-B03B-47E0-95D4-400C710DC7FA}" type="presParOf" srcId="{95C5E4B3-1B34-48D4-AE86-37B0200B399F}" destId="{1A8BD504-D0A3-4DE6-9D49-57D4E24E2701}" srcOrd="7" destOrd="0" presId="urn:microsoft.com/office/officeart/2008/layout/LinedList"/>
    <dgm:cxn modelId="{07B4AE23-890D-4F4B-BA3A-6272AB4B8194}" type="presParOf" srcId="{1A8BD504-D0A3-4DE6-9D49-57D4E24E2701}" destId="{8CF2A613-6954-4E34-BA3A-863C192BEA6A}" srcOrd="0" destOrd="0" presId="urn:microsoft.com/office/officeart/2008/layout/LinedList"/>
    <dgm:cxn modelId="{FC202B97-53A1-4D5E-82A8-E54AC38F1365}" type="presParOf" srcId="{1A8BD504-D0A3-4DE6-9D49-57D4E24E2701}" destId="{406FA3A9-8A68-4C5C-98F6-14513999C1FA}" srcOrd="1" destOrd="0" presId="urn:microsoft.com/office/officeart/2008/layout/LinedList"/>
    <dgm:cxn modelId="{5DBEC144-E8DC-4E22-8F22-F6E1E3E3D9EE}" type="presParOf" srcId="{95C5E4B3-1B34-48D4-AE86-37B0200B399F}" destId="{A56C9D10-5598-442E-8E42-1DB4D135895A}" srcOrd="8" destOrd="0" presId="urn:microsoft.com/office/officeart/2008/layout/LinedList"/>
    <dgm:cxn modelId="{962B55B7-4D9B-487A-B21F-9714943985F0}" type="presParOf" srcId="{95C5E4B3-1B34-48D4-AE86-37B0200B399F}" destId="{AE52FB29-076B-448E-9750-C671164FE8FC}" srcOrd="9" destOrd="0" presId="urn:microsoft.com/office/officeart/2008/layout/LinedList"/>
    <dgm:cxn modelId="{3D76F454-267A-4366-B92E-11D76A127232}" type="presParOf" srcId="{AE52FB29-076B-448E-9750-C671164FE8FC}" destId="{0B94389E-00CD-4B33-AAFE-A79FF3973DF2}" srcOrd="0" destOrd="0" presId="urn:microsoft.com/office/officeart/2008/layout/LinedList"/>
    <dgm:cxn modelId="{EE2DA065-7756-4D90-864C-52395EB03CBB}" type="presParOf" srcId="{AE52FB29-076B-448E-9750-C671164FE8FC}" destId="{3B89D360-E35D-4663-9D7A-B817357DA5B6}" srcOrd="1" destOrd="0" presId="urn:microsoft.com/office/officeart/2008/layout/LinedList"/>
    <dgm:cxn modelId="{1B5E891C-BC96-46D2-9C50-FF94521F800D}" type="presParOf" srcId="{95C5E4B3-1B34-48D4-AE86-37B0200B399F}" destId="{1EF9E026-22D4-40CA-A46F-2D40B36C86A2}" srcOrd="10" destOrd="0" presId="urn:microsoft.com/office/officeart/2008/layout/LinedList"/>
    <dgm:cxn modelId="{F70F859E-392D-4275-B0C1-905D68CC9D46}" type="presParOf" srcId="{95C5E4B3-1B34-48D4-AE86-37B0200B399F}" destId="{2AC76813-961E-4828-B77E-BC19E0C3FB18}" srcOrd="11" destOrd="0" presId="urn:microsoft.com/office/officeart/2008/layout/LinedList"/>
    <dgm:cxn modelId="{EE865EEC-0A70-4D86-9581-50C56AA3E234}" type="presParOf" srcId="{2AC76813-961E-4828-B77E-BC19E0C3FB18}" destId="{326480C4-69A9-43AD-9632-C374BB57C0F9}" srcOrd="0" destOrd="0" presId="urn:microsoft.com/office/officeart/2008/layout/LinedList"/>
    <dgm:cxn modelId="{8F86C6D3-505E-4D52-94A3-F5C41DA17AD6}" type="presParOf" srcId="{2AC76813-961E-4828-B77E-BC19E0C3FB18}" destId="{EF219949-E24C-47B6-B1EE-FBDB771A701B}" srcOrd="1" destOrd="0" presId="urn:microsoft.com/office/officeart/2008/layout/LinedList"/>
    <dgm:cxn modelId="{24B37514-C13E-4E6F-88D8-77D70DEB97AD}" type="presParOf" srcId="{95C5E4B3-1B34-48D4-AE86-37B0200B399F}" destId="{5EF7F357-A073-4063-92FE-B3E355F46411}" srcOrd="12" destOrd="0" presId="urn:microsoft.com/office/officeart/2008/layout/LinedList"/>
    <dgm:cxn modelId="{A68F8304-E953-47ED-91BC-EA17939ED444}" type="presParOf" srcId="{95C5E4B3-1B34-48D4-AE86-37B0200B399F}" destId="{0DBE6341-2CA6-4CA0-BD31-50127D3EB4A2}" srcOrd="13" destOrd="0" presId="urn:microsoft.com/office/officeart/2008/layout/LinedList"/>
    <dgm:cxn modelId="{BF2092D6-8BBB-408C-A271-6873625B3F75}" type="presParOf" srcId="{0DBE6341-2CA6-4CA0-BD31-50127D3EB4A2}" destId="{12E25F9E-31A4-4753-9002-3DE8D1332EE3}" srcOrd="0" destOrd="0" presId="urn:microsoft.com/office/officeart/2008/layout/LinedList"/>
    <dgm:cxn modelId="{0D5B0F2D-3812-483D-B610-371565B715B0}" type="presParOf" srcId="{0DBE6341-2CA6-4CA0-BD31-50127D3EB4A2}" destId="{AE627A47-6A27-44D7-93F2-7855434E135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8F61AD3-DAAC-4093-90AF-22D1DB1DCBDE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4949B4A-5135-4338-BDBB-67910C01E66D}">
      <dgm:prSet/>
      <dgm:spPr/>
      <dgm:t>
        <a:bodyPr/>
        <a:lstStyle/>
        <a:p>
          <a:r>
            <a:rPr lang="en-US"/>
            <a:t>Transfer Learning: MobileNetV2 pre-trained model, with additional global average pooling and dense layers. Only new layers trained using Adam optimizer and categorical cross-entropy loss function</a:t>
          </a:r>
        </a:p>
      </dgm:t>
    </dgm:pt>
    <dgm:pt modelId="{1188B93B-B444-43C3-B263-A37D3BF4B7B3}" type="parTrans" cxnId="{D83F0D1A-CC23-4BA8-A6C3-5555C05651B9}">
      <dgm:prSet/>
      <dgm:spPr/>
      <dgm:t>
        <a:bodyPr/>
        <a:lstStyle/>
        <a:p>
          <a:endParaRPr lang="en-US"/>
        </a:p>
      </dgm:t>
    </dgm:pt>
    <dgm:pt modelId="{6D7BD18B-73F5-4722-B885-A25EFDC303F3}" type="sibTrans" cxnId="{D83F0D1A-CC23-4BA8-A6C3-5555C05651B9}">
      <dgm:prSet/>
      <dgm:spPr/>
      <dgm:t>
        <a:bodyPr/>
        <a:lstStyle/>
        <a:p>
          <a:endParaRPr lang="en-US"/>
        </a:p>
      </dgm:t>
    </dgm:pt>
    <dgm:pt modelId="{32571344-3D8E-4BE4-B854-FF20803F019B}">
      <dgm:prSet/>
      <dgm:spPr/>
      <dgm:t>
        <a:bodyPr/>
        <a:lstStyle/>
        <a:p>
          <a:r>
            <a:rPr lang="en-US"/>
            <a:t>CNN: Two convolutional layers, two max-pooling layers, and two dense layers, using ReLU activation for all layers except softmax for the output layer. Same optimizer and loss function as the transfer learning model</a:t>
          </a:r>
        </a:p>
      </dgm:t>
    </dgm:pt>
    <dgm:pt modelId="{CC56E18F-F38D-4AC4-ADD1-DEF45F070E7A}" type="parTrans" cxnId="{58CBBFDC-9BA9-484F-946F-6497B2F5EB34}">
      <dgm:prSet/>
      <dgm:spPr/>
      <dgm:t>
        <a:bodyPr/>
        <a:lstStyle/>
        <a:p>
          <a:endParaRPr lang="en-US"/>
        </a:p>
      </dgm:t>
    </dgm:pt>
    <dgm:pt modelId="{253B87A8-CC75-4F8E-8D9D-48123BF7C593}" type="sibTrans" cxnId="{58CBBFDC-9BA9-484F-946F-6497B2F5EB34}">
      <dgm:prSet/>
      <dgm:spPr/>
      <dgm:t>
        <a:bodyPr/>
        <a:lstStyle/>
        <a:p>
          <a:endParaRPr lang="en-US"/>
        </a:p>
      </dgm:t>
    </dgm:pt>
    <dgm:pt modelId="{BC7D0EE5-9A0B-4641-A49E-25A43CA74A3B}" type="pres">
      <dgm:prSet presAssocID="{A8F61AD3-DAAC-4093-90AF-22D1DB1DCBD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A560AF1-A3D2-4376-8D13-9B8FF5F7045C}" type="pres">
      <dgm:prSet presAssocID="{D4949B4A-5135-4338-BDBB-67910C01E66D}" presName="hierRoot1" presStyleCnt="0"/>
      <dgm:spPr/>
    </dgm:pt>
    <dgm:pt modelId="{50E5E18F-58FB-480E-BC5C-192E3D1F52EE}" type="pres">
      <dgm:prSet presAssocID="{D4949B4A-5135-4338-BDBB-67910C01E66D}" presName="composite" presStyleCnt="0"/>
      <dgm:spPr/>
    </dgm:pt>
    <dgm:pt modelId="{B078A6EA-70FD-4CF3-81F3-2905DF0CA2F5}" type="pres">
      <dgm:prSet presAssocID="{D4949B4A-5135-4338-BDBB-67910C01E66D}" presName="background" presStyleLbl="node0" presStyleIdx="0" presStyleCnt="2"/>
      <dgm:spPr/>
    </dgm:pt>
    <dgm:pt modelId="{EFB4BEE6-CDA2-4997-924B-A02581077A25}" type="pres">
      <dgm:prSet presAssocID="{D4949B4A-5135-4338-BDBB-67910C01E66D}" presName="text" presStyleLbl="fgAcc0" presStyleIdx="0" presStyleCnt="2">
        <dgm:presLayoutVars>
          <dgm:chPref val="3"/>
        </dgm:presLayoutVars>
      </dgm:prSet>
      <dgm:spPr/>
    </dgm:pt>
    <dgm:pt modelId="{6BDCF3F0-C708-40FC-9B32-1CD074F996E0}" type="pres">
      <dgm:prSet presAssocID="{D4949B4A-5135-4338-BDBB-67910C01E66D}" presName="hierChild2" presStyleCnt="0"/>
      <dgm:spPr/>
    </dgm:pt>
    <dgm:pt modelId="{B708C924-0F4E-457C-AC5E-C208E23A2215}" type="pres">
      <dgm:prSet presAssocID="{32571344-3D8E-4BE4-B854-FF20803F019B}" presName="hierRoot1" presStyleCnt="0"/>
      <dgm:spPr/>
    </dgm:pt>
    <dgm:pt modelId="{7AD883F0-8098-448A-9770-253CD85ECA28}" type="pres">
      <dgm:prSet presAssocID="{32571344-3D8E-4BE4-B854-FF20803F019B}" presName="composite" presStyleCnt="0"/>
      <dgm:spPr/>
    </dgm:pt>
    <dgm:pt modelId="{2496ABA2-E5C2-43D6-A731-449E3F92CA6C}" type="pres">
      <dgm:prSet presAssocID="{32571344-3D8E-4BE4-B854-FF20803F019B}" presName="background" presStyleLbl="node0" presStyleIdx="1" presStyleCnt="2"/>
      <dgm:spPr/>
    </dgm:pt>
    <dgm:pt modelId="{5E74FDAE-7D44-446D-82BB-0FF0C632F5A7}" type="pres">
      <dgm:prSet presAssocID="{32571344-3D8E-4BE4-B854-FF20803F019B}" presName="text" presStyleLbl="fgAcc0" presStyleIdx="1" presStyleCnt="2">
        <dgm:presLayoutVars>
          <dgm:chPref val="3"/>
        </dgm:presLayoutVars>
      </dgm:prSet>
      <dgm:spPr/>
    </dgm:pt>
    <dgm:pt modelId="{67BD9D18-F26C-437F-91AD-3407BC5036A8}" type="pres">
      <dgm:prSet presAssocID="{32571344-3D8E-4BE4-B854-FF20803F019B}" presName="hierChild2" presStyleCnt="0"/>
      <dgm:spPr/>
    </dgm:pt>
  </dgm:ptLst>
  <dgm:cxnLst>
    <dgm:cxn modelId="{D83F0D1A-CC23-4BA8-A6C3-5555C05651B9}" srcId="{A8F61AD3-DAAC-4093-90AF-22D1DB1DCBDE}" destId="{D4949B4A-5135-4338-BDBB-67910C01E66D}" srcOrd="0" destOrd="0" parTransId="{1188B93B-B444-43C3-B263-A37D3BF4B7B3}" sibTransId="{6D7BD18B-73F5-4722-B885-A25EFDC303F3}"/>
    <dgm:cxn modelId="{FB7D3E2F-5754-431A-B827-DCFA2E80AF62}" type="presOf" srcId="{A8F61AD3-DAAC-4093-90AF-22D1DB1DCBDE}" destId="{BC7D0EE5-9A0B-4641-A49E-25A43CA74A3B}" srcOrd="0" destOrd="0" presId="urn:microsoft.com/office/officeart/2005/8/layout/hierarchy1"/>
    <dgm:cxn modelId="{B3841568-54AA-4A7E-A3DA-6B5F7A27E064}" type="presOf" srcId="{D4949B4A-5135-4338-BDBB-67910C01E66D}" destId="{EFB4BEE6-CDA2-4997-924B-A02581077A25}" srcOrd="0" destOrd="0" presId="urn:microsoft.com/office/officeart/2005/8/layout/hierarchy1"/>
    <dgm:cxn modelId="{0F0B4C77-8AC2-4C85-8388-55190F0193BC}" type="presOf" srcId="{32571344-3D8E-4BE4-B854-FF20803F019B}" destId="{5E74FDAE-7D44-446D-82BB-0FF0C632F5A7}" srcOrd="0" destOrd="0" presId="urn:microsoft.com/office/officeart/2005/8/layout/hierarchy1"/>
    <dgm:cxn modelId="{58CBBFDC-9BA9-484F-946F-6497B2F5EB34}" srcId="{A8F61AD3-DAAC-4093-90AF-22D1DB1DCBDE}" destId="{32571344-3D8E-4BE4-B854-FF20803F019B}" srcOrd="1" destOrd="0" parTransId="{CC56E18F-F38D-4AC4-ADD1-DEF45F070E7A}" sibTransId="{253B87A8-CC75-4F8E-8D9D-48123BF7C593}"/>
    <dgm:cxn modelId="{791D9DE8-5961-4B52-A182-E5AB99CD468E}" type="presParOf" srcId="{BC7D0EE5-9A0B-4641-A49E-25A43CA74A3B}" destId="{7A560AF1-A3D2-4376-8D13-9B8FF5F7045C}" srcOrd="0" destOrd="0" presId="urn:microsoft.com/office/officeart/2005/8/layout/hierarchy1"/>
    <dgm:cxn modelId="{012586E9-0BE8-4999-BFDF-88CF738B8CAE}" type="presParOf" srcId="{7A560AF1-A3D2-4376-8D13-9B8FF5F7045C}" destId="{50E5E18F-58FB-480E-BC5C-192E3D1F52EE}" srcOrd="0" destOrd="0" presId="urn:microsoft.com/office/officeart/2005/8/layout/hierarchy1"/>
    <dgm:cxn modelId="{AB2F7C36-917C-414E-8F15-3212CDC4CFDF}" type="presParOf" srcId="{50E5E18F-58FB-480E-BC5C-192E3D1F52EE}" destId="{B078A6EA-70FD-4CF3-81F3-2905DF0CA2F5}" srcOrd="0" destOrd="0" presId="urn:microsoft.com/office/officeart/2005/8/layout/hierarchy1"/>
    <dgm:cxn modelId="{40224BCF-88C1-405D-B1E7-819CBC33482F}" type="presParOf" srcId="{50E5E18F-58FB-480E-BC5C-192E3D1F52EE}" destId="{EFB4BEE6-CDA2-4997-924B-A02581077A25}" srcOrd="1" destOrd="0" presId="urn:microsoft.com/office/officeart/2005/8/layout/hierarchy1"/>
    <dgm:cxn modelId="{53606F10-E0D1-4106-A0F0-6F997175CDE3}" type="presParOf" srcId="{7A560AF1-A3D2-4376-8D13-9B8FF5F7045C}" destId="{6BDCF3F0-C708-40FC-9B32-1CD074F996E0}" srcOrd="1" destOrd="0" presId="urn:microsoft.com/office/officeart/2005/8/layout/hierarchy1"/>
    <dgm:cxn modelId="{1A2052B7-84E5-4B96-8497-BF765E7BC0DF}" type="presParOf" srcId="{BC7D0EE5-9A0B-4641-A49E-25A43CA74A3B}" destId="{B708C924-0F4E-457C-AC5E-C208E23A2215}" srcOrd="1" destOrd="0" presId="urn:microsoft.com/office/officeart/2005/8/layout/hierarchy1"/>
    <dgm:cxn modelId="{51369CEE-4F01-4864-924B-2E5013B65983}" type="presParOf" srcId="{B708C924-0F4E-457C-AC5E-C208E23A2215}" destId="{7AD883F0-8098-448A-9770-253CD85ECA28}" srcOrd="0" destOrd="0" presId="urn:microsoft.com/office/officeart/2005/8/layout/hierarchy1"/>
    <dgm:cxn modelId="{AC8C3C29-31C4-4E15-9D15-44A26CEDAE95}" type="presParOf" srcId="{7AD883F0-8098-448A-9770-253CD85ECA28}" destId="{2496ABA2-E5C2-43D6-A731-449E3F92CA6C}" srcOrd="0" destOrd="0" presId="urn:microsoft.com/office/officeart/2005/8/layout/hierarchy1"/>
    <dgm:cxn modelId="{23AB1ACB-519A-46A2-BB75-1E8CA57AA5AA}" type="presParOf" srcId="{7AD883F0-8098-448A-9770-253CD85ECA28}" destId="{5E74FDAE-7D44-446D-82BB-0FF0C632F5A7}" srcOrd="1" destOrd="0" presId="urn:microsoft.com/office/officeart/2005/8/layout/hierarchy1"/>
    <dgm:cxn modelId="{03593A9D-E17D-4FEF-961B-B5218C1033C2}" type="presParOf" srcId="{B708C924-0F4E-457C-AC5E-C208E23A2215}" destId="{67BD9D18-F26C-437F-91AD-3407BC5036A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2E4BED-BE3C-4B28-808B-D4E0D0200F46}">
      <dsp:nvSpPr>
        <dsp:cNvPr id="0" name=""/>
        <dsp:cNvSpPr/>
      </dsp:nvSpPr>
      <dsp:spPr>
        <a:xfrm>
          <a:off x="49291" y="2087"/>
          <a:ext cx="3255317" cy="19531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COVID-19 pandemic has highlighted the importance of wearing face masks</a:t>
          </a:r>
          <a:endParaRPr lang="en-US" sz="1600" kern="1200"/>
        </a:p>
      </dsp:txBody>
      <dsp:txXfrm>
        <a:off x="49291" y="2087"/>
        <a:ext cx="3255317" cy="1953190"/>
      </dsp:txXfrm>
    </dsp:sp>
    <dsp:sp modelId="{5958271C-7E8C-41A4-9565-0E035F54EA8F}">
      <dsp:nvSpPr>
        <dsp:cNvPr id="0" name=""/>
        <dsp:cNvSpPr/>
      </dsp:nvSpPr>
      <dsp:spPr>
        <a:xfrm>
          <a:off x="3630141" y="2087"/>
          <a:ext cx="3255317" cy="19531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Monitoring the use of masks in crowded areas can be challenging</a:t>
          </a:r>
        </a:p>
      </dsp:txBody>
      <dsp:txXfrm>
        <a:off x="3630141" y="2087"/>
        <a:ext cx="3255317" cy="1953190"/>
      </dsp:txXfrm>
    </dsp:sp>
    <dsp:sp modelId="{DCC8EB9B-8A96-495F-9CD4-806F01AB3F9B}">
      <dsp:nvSpPr>
        <dsp:cNvPr id="0" name=""/>
        <dsp:cNvSpPr/>
      </dsp:nvSpPr>
      <dsp:spPr>
        <a:xfrm>
          <a:off x="7210990" y="2087"/>
          <a:ext cx="3255317" cy="19531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Proposed solution: deep learning techniques to detect whether a person is wearing a mask or not</a:t>
          </a:r>
        </a:p>
      </dsp:txBody>
      <dsp:txXfrm>
        <a:off x="7210990" y="2087"/>
        <a:ext cx="3255317" cy="1953190"/>
      </dsp:txXfrm>
    </dsp:sp>
    <dsp:sp modelId="{1C17F4A7-F0CF-4B28-AA09-8899B17F91AB}">
      <dsp:nvSpPr>
        <dsp:cNvPr id="0" name=""/>
        <dsp:cNvSpPr/>
      </dsp:nvSpPr>
      <dsp:spPr>
        <a:xfrm>
          <a:off x="49291" y="2280809"/>
          <a:ext cx="3255317" cy="19531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Deep learning has shown impressive results in image classification tasks and can detect patterns in images without handcrafted features</a:t>
          </a:r>
        </a:p>
      </dsp:txBody>
      <dsp:txXfrm>
        <a:off x="49291" y="2280809"/>
        <a:ext cx="3255317" cy="1953190"/>
      </dsp:txXfrm>
    </dsp:sp>
    <dsp:sp modelId="{C0B000BF-1173-4A60-8DC0-43D1EFA1107D}">
      <dsp:nvSpPr>
        <dsp:cNvPr id="0" name=""/>
        <dsp:cNvSpPr/>
      </dsp:nvSpPr>
      <dsp:spPr>
        <a:xfrm>
          <a:off x="3630141" y="2280809"/>
          <a:ext cx="3255317" cy="19531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Objective of the project: compare the performance of two different deep learning techniques, CNN and Transfer Learning, for detecting face masks and presenting numerical results for the selected technique</a:t>
          </a:r>
        </a:p>
      </dsp:txBody>
      <dsp:txXfrm>
        <a:off x="3630141" y="2280809"/>
        <a:ext cx="3255317" cy="1953190"/>
      </dsp:txXfrm>
    </dsp:sp>
    <dsp:sp modelId="{EFD58244-F2EF-44EF-AE86-7E460A8FF60F}">
      <dsp:nvSpPr>
        <dsp:cNvPr id="0" name=""/>
        <dsp:cNvSpPr/>
      </dsp:nvSpPr>
      <dsp:spPr>
        <a:xfrm>
          <a:off x="7210990" y="2280809"/>
          <a:ext cx="3255317" cy="19531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The system can be used post-pandemic to prevent the spread of other viruses in buildings with immunocompromised patients, such as hospitals and hospices</a:t>
          </a:r>
        </a:p>
      </dsp:txBody>
      <dsp:txXfrm>
        <a:off x="7210990" y="2280809"/>
        <a:ext cx="3255317" cy="19531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EA1125-50FA-453A-BD5A-FEFB3F80212A}">
      <dsp:nvSpPr>
        <dsp:cNvPr id="0" name=""/>
        <dsp:cNvSpPr/>
      </dsp:nvSpPr>
      <dsp:spPr>
        <a:xfrm>
          <a:off x="0" y="51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1B40FD-7373-40FD-B58B-5C3BB199BFD1}">
      <dsp:nvSpPr>
        <dsp:cNvPr id="0" name=""/>
        <dsp:cNvSpPr/>
      </dsp:nvSpPr>
      <dsp:spPr>
        <a:xfrm>
          <a:off x="0" y="517"/>
          <a:ext cx="10515600" cy="605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Face mask detection is a challenging task because it involves identifying a small object on a large background</a:t>
          </a:r>
        </a:p>
      </dsp:txBody>
      <dsp:txXfrm>
        <a:off x="0" y="517"/>
        <a:ext cx="10515600" cy="605007"/>
      </dsp:txXfrm>
    </dsp:sp>
    <dsp:sp modelId="{70A9D2A1-13E3-4735-B938-70DD8BFCA475}">
      <dsp:nvSpPr>
        <dsp:cNvPr id="0" name=""/>
        <dsp:cNvSpPr/>
      </dsp:nvSpPr>
      <dsp:spPr>
        <a:xfrm>
          <a:off x="0" y="60552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1C0E2B-EAAC-42DD-B036-C15D9987B808}">
      <dsp:nvSpPr>
        <dsp:cNvPr id="0" name=""/>
        <dsp:cNvSpPr/>
      </dsp:nvSpPr>
      <dsp:spPr>
        <a:xfrm>
          <a:off x="0" y="605524"/>
          <a:ext cx="10515600" cy="605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Traditional computer vision techniques may not be accurate enough for this task because of the variations in mask types, lighting conditions, and camera angles</a:t>
          </a:r>
        </a:p>
      </dsp:txBody>
      <dsp:txXfrm>
        <a:off x="0" y="605524"/>
        <a:ext cx="10515600" cy="605007"/>
      </dsp:txXfrm>
    </dsp:sp>
    <dsp:sp modelId="{5B36AE8E-D534-4B44-95BF-CB16449923B4}">
      <dsp:nvSpPr>
        <dsp:cNvPr id="0" name=""/>
        <dsp:cNvSpPr/>
      </dsp:nvSpPr>
      <dsp:spPr>
        <a:xfrm>
          <a:off x="0" y="1210532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6D1729-EAF4-413B-B3E1-DD2012848E77}">
      <dsp:nvSpPr>
        <dsp:cNvPr id="0" name=""/>
        <dsp:cNvSpPr/>
      </dsp:nvSpPr>
      <dsp:spPr>
        <a:xfrm>
          <a:off x="0" y="1210532"/>
          <a:ext cx="10515600" cy="605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Deep learning can help in overcoming these challenges by learning features directly from the data</a:t>
          </a:r>
        </a:p>
      </dsp:txBody>
      <dsp:txXfrm>
        <a:off x="0" y="1210532"/>
        <a:ext cx="10515600" cy="605007"/>
      </dsp:txXfrm>
    </dsp:sp>
    <dsp:sp modelId="{ADBB04AD-C5E5-44FE-BAE9-079E99B71151}">
      <dsp:nvSpPr>
        <dsp:cNvPr id="0" name=""/>
        <dsp:cNvSpPr/>
      </dsp:nvSpPr>
      <dsp:spPr>
        <a:xfrm>
          <a:off x="0" y="181553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F2A613-6954-4E34-BA3A-863C192BEA6A}">
      <dsp:nvSpPr>
        <dsp:cNvPr id="0" name=""/>
        <dsp:cNvSpPr/>
      </dsp:nvSpPr>
      <dsp:spPr>
        <a:xfrm>
          <a:off x="0" y="1815539"/>
          <a:ext cx="10515600" cy="605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CNN and Transfer Learning are two deep learning models proposed for image classification tasks</a:t>
          </a:r>
        </a:p>
      </dsp:txBody>
      <dsp:txXfrm>
        <a:off x="0" y="1815539"/>
        <a:ext cx="10515600" cy="605007"/>
      </dsp:txXfrm>
    </dsp:sp>
    <dsp:sp modelId="{A56C9D10-5598-442E-8E42-1DB4D135895A}">
      <dsp:nvSpPr>
        <dsp:cNvPr id="0" name=""/>
        <dsp:cNvSpPr/>
      </dsp:nvSpPr>
      <dsp:spPr>
        <a:xfrm>
          <a:off x="0" y="2420547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94389E-00CD-4B33-AAFE-A79FF3973DF2}">
      <dsp:nvSpPr>
        <dsp:cNvPr id="0" name=""/>
        <dsp:cNvSpPr/>
      </dsp:nvSpPr>
      <dsp:spPr>
        <a:xfrm>
          <a:off x="0" y="2420547"/>
          <a:ext cx="10515600" cy="605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In this project, the performance of a CNN and Transfer Learning approach were compared using pre-trained models such as MobileNetV2 and VGG16</a:t>
          </a:r>
        </a:p>
      </dsp:txBody>
      <dsp:txXfrm>
        <a:off x="0" y="2420547"/>
        <a:ext cx="10515600" cy="605007"/>
      </dsp:txXfrm>
    </dsp:sp>
    <dsp:sp modelId="{1EF9E026-22D4-40CA-A46F-2D40B36C86A2}">
      <dsp:nvSpPr>
        <dsp:cNvPr id="0" name=""/>
        <dsp:cNvSpPr/>
      </dsp:nvSpPr>
      <dsp:spPr>
        <a:xfrm>
          <a:off x="0" y="302555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6480C4-69A9-43AD-9632-C374BB57C0F9}">
      <dsp:nvSpPr>
        <dsp:cNvPr id="0" name=""/>
        <dsp:cNvSpPr/>
      </dsp:nvSpPr>
      <dsp:spPr>
        <a:xfrm>
          <a:off x="0" y="3025554"/>
          <a:ext cx="10515600" cy="605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By leveraging pre-trained models, the amount of training data and time required to develop our solution was reduced</a:t>
          </a:r>
        </a:p>
      </dsp:txBody>
      <dsp:txXfrm>
        <a:off x="0" y="3025554"/>
        <a:ext cx="10515600" cy="605007"/>
      </dsp:txXfrm>
    </dsp:sp>
    <dsp:sp modelId="{5EF7F357-A073-4063-92FE-B3E355F46411}">
      <dsp:nvSpPr>
        <dsp:cNvPr id="0" name=""/>
        <dsp:cNvSpPr/>
      </dsp:nvSpPr>
      <dsp:spPr>
        <a:xfrm>
          <a:off x="0" y="3630562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E25F9E-31A4-4753-9002-3DE8D1332EE3}">
      <dsp:nvSpPr>
        <dsp:cNvPr id="0" name=""/>
        <dsp:cNvSpPr/>
      </dsp:nvSpPr>
      <dsp:spPr>
        <a:xfrm>
          <a:off x="0" y="3630562"/>
          <a:ext cx="10515600" cy="6050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Using transfer learning, a face mask detection solution that can be used in real-time applications was developed</a:t>
          </a:r>
        </a:p>
      </dsp:txBody>
      <dsp:txXfrm>
        <a:off x="0" y="3630562"/>
        <a:ext cx="10515600" cy="60500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78A6EA-70FD-4CF3-81F3-2905DF0CA2F5}">
      <dsp:nvSpPr>
        <dsp:cNvPr id="0" name=""/>
        <dsp:cNvSpPr/>
      </dsp:nvSpPr>
      <dsp:spPr>
        <a:xfrm>
          <a:off x="1283" y="220377"/>
          <a:ext cx="4505585" cy="28610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B4BEE6-CDA2-4997-924B-A02581077A25}">
      <dsp:nvSpPr>
        <dsp:cNvPr id="0" name=""/>
        <dsp:cNvSpPr/>
      </dsp:nvSpPr>
      <dsp:spPr>
        <a:xfrm>
          <a:off x="501904" y="695966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Transfer Learning: MobileNetV2 pre-trained model, with additional global average pooling and dense layers. Only new layers trained using Adam optimizer and categorical cross-entropy loss function</a:t>
          </a:r>
        </a:p>
      </dsp:txBody>
      <dsp:txXfrm>
        <a:off x="585701" y="779763"/>
        <a:ext cx="4337991" cy="2693452"/>
      </dsp:txXfrm>
    </dsp:sp>
    <dsp:sp modelId="{2496ABA2-E5C2-43D6-A731-449E3F92CA6C}">
      <dsp:nvSpPr>
        <dsp:cNvPr id="0" name=""/>
        <dsp:cNvSpPr/>
      </dsp:nvSpPr>
      <dsp:spPr>
        <a:xfrm>
          <a:off x="5508110" y="220377"/>
          <a:ext cx="4505585" cy="28610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74FDAE-7D44-446D-82BB-0FF0C632F5A7}">
      <dsp:nvSpPr>
        <dsp:cNvPr id="0" name=""/>
        <dsp:cNvSpPr/>
      </dsp:nvSpPr>
      <dsp:spPr>
        <a:xfrm>
          <a:off x="6008730" y="695966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CNN: Two convolutional layers, two max-pooling layers, and two dense layers, using ReLU activation for all layers except softmax for the output layer. Same optimizer and loss function as the transfer learning model</a:t>
          </a:r>
        </a:p>
      </dsp:txBody>
      <dsp:txXfrm>
        <a:off x="6092527" y="779763"/>
        <a:ext cx="4337991" cy="26934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8A1-6DA8-4496-BCE8-03ED561CC4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65760"/>
            <a:ext cx="10515600" cy="2890202"/>
          </a:xfrm>
        </p:spPr>
        <p:txBody>
          <a:bodyPr anchor="b">
            <a:normAutofit/>
          </a:bodyPr>
          <a:lstStyle>
            <a:lvl1pPr algn="l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B24CCC-3D44-4BB5-AA35-A21607EF69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506150"/>
            <a:ext cx="10515600" cy="248348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F80F6-1855-44E9-BA95-5E00A06E7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D7FFD-570A-4968-B943-AF87BB679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E6A8-0665-4714-B241-6AFBA8C6F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246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926EC-DC54-4882-9D58-F201EA25C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804E7C-4CBA-49AF-B24C-1A1FF51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D3C727-C0C7-4BBA-9CF5-6C1FAC76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03986-C5B4-4956-AC6F-4F36186B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5F941-E847-4C51-97D6-21066B26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70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0338D2-D9EE-4B67-97C1-08ABD57453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53848" y="365125"/>
            <a:ext cx="3999952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B1422-6C1E-4422-80E8-34B0092FB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626546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B53C-3084-4BC0-A80E-DB41C04C6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6BFDE-DC70-4A6E-90B8-337FC4725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3578F-39AE-4F6F-9614-32EF672E6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991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2A8A8-ECDA-4018-ABB4-CC22892BE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0AE7C-51AF-4F0E-B5A3-8C7E1026C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28C09-A717-49AB-B60E-433BC4692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1A47A-6E5A-4754-8B43-9CE55616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CA1EB-7AC7-4F86-90C0-AA980D887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355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95957-C46F-4F17-BC8C-6507E676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65760"/>
            <a:ext cx="10515600" cy="382786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9661B-6633-4C8B-8B9C-E514DF851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43817"/>
            <a:ext cx="10515600" cy="16458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274BF-C1CD-4709-B0A0-E9407DBEA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ADB94-0A5B-4B56-B0B1-1FF5580A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A668A-35AE-4CDF-AC4C-2BEEA9EE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599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F1FD-0E96-4963-9F09-9286157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9E5F0-B650-4AFF-B90E-23B378684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40876"/>
            <a:ext cx="5181600" cy="423608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1747B-302D-476E-8F4F-E4B114C662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40876"/>
            <a:ext cx="5181600" cy="42360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0577D-22F7-4958-BB3D-6C9265EA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EC5B46-A8FB-4683-9618-3F6E07383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887BD-93E9-4181-9D7F-940C3E173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90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63D79-FA27-4567-9032-AF722733E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7C1BF-703F-4992-BB0C-EB1E579C7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51823"/>
            <a:ext cx="5157787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B2FCE1-6DC0-43B5-8016-89FD4AF5A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54741"/>
            <a:ext cx="5157787" cy="32349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2FED7A-67D0-43CC-889A-25F884964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51823"/>
            <a:ext cx="5183188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31C176-48F2-44EC-B3A2-A144403D5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54741"/>
            <a:ext cx="5183188" cy="32349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9187B8-AC48-4FE7-8658-8A31E3731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CAB465-E22E-45DC-89C9-406121BCE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F9D1CF-F964-4405-8677-5F9E2A02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828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3453-DD0F-41C0-8F4A-5DC343F5E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4E6313-506F-4456-B3D9-D9655538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26068-7707-41EC-93EF-A24CAF8FF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9C8A3C-8C01-4039-B47B-57D84975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333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892633-8C77-419D-B24D-2B3D44DB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149D59-0A88-4A14-A740-4CCD9B52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A3DEF9-802F-444E-92D2-397862EEA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854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23C20-3881-4F15-94F7-9D7B9F9E3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8F40F-6C2A-48EC-8F16-DA179A1DA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4638" y="457201"/>
            <a:ext cx="5800749" cy="540385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736B7E-D33D-48C7-97AC-5C0D9874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57600"/>
            <a:ext cx="4343400" cy="2211387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149BC5-FF58-463A-B4FA-F0F912F12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72D7-4A2A-407F-A084-6AE8DD001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4C41C-C368-475C-BDC1-DC5B29C7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26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F67B0-865B-44ED-9DFE-36C73B0C8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4343400" cy="2971800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5400" kern="1200" dirty="0">
                <a:gradFill>
                  <a:gsLst>
                    <a:gs pos="100000">
                      <a:schemeClr val="tx2"/>
                    </a:gs>
                    <a:gs pos="0">
                      <a:schemeClr val="accent1"/>
                    </a:gs>
                  </a:gsLst>
                  <a:lin ang="0" scaled="1"/>
                </a:gradFill>
                <a:latin typeface="Aharoni" panose="02010803020104030203" pitchFamily="2" charset="-79"/>
                <a:ea typeface="+mn-ea"/>
                <a:cs typeface="Angsana New" panose="02020603050405020304" pitchFamily="18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3C5CF7-138A-437C-9E0A-FF4179970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61462" y="457201"/>
            <a:ext cx="5793925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117822-7770-4117-96A2-8D2FF0A01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664424"/>
            <a:ext cx="4343400" cy="2204564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295030-39C7-4814-A766-1A3E094E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766A6-3C10-4AB8-86A1-BB1F0CDA7EFE}" type="datetimeFigureOut">
              <a:rPr lang="en-US" smtClean="0"/>
              <a:t>4/6/2023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F02CD-DC87-47B6-96C4-F6470B1D8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FF531-02C2-4C1D-A692-704037806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060201-1C40-4B39-813D-5CD9493BAE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21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6818BD-D734-48A1-8CC0-609D11E5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D215A-D2A1-4903-A905-F8B06EF41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0875"/>
            <a:ext cx="10515600" cy="423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2B88A-7A1D-4AA1-8536-28DC13DBA5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2766A6-3C10-4AB8-86A1-BB1F0CDA7EFE}" type="datetimeFigureOut">
              <a:rPr lang="en-US" smtClean="0"/>
              <a:pPr/>
              <a:t>4/6/2023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FE925-0C4B-4BAE-9799-3A9D46D920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DAD54-E5C5-4D48-8592-BB22F0A851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060201-1C40-4B39-813D-5CD9493BAEE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341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45" r:id="rId6"/>
    <p:sldLayoutId id="2147483741" r:id="rId7"/>
    <p:sldLayoutId id="2147483742" r:id="rId8"/>
    <p:sldLayoutId id="2147483743" r:id="rId9"/>
    <p:sldLayoutId id="2147483744" r:id="rId10"/>
    <p:sldLayoutId id="2147483746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5400" kern="1200" smtClean="0">
          <a:gradFill>
            <a:gsLst>
              <a:gs pos="100000">
                <a:schemeClr val="tx2"/>
              </a:gs>
              <a:gs pos="0">
                <a:schemeClr val="accent1"/>
              </a:gs>
            </a:gsLst>
            <a:lin ang="0" scaled="1"/>
          </a:gradFill>
          <a:latin typeface="Aharoni" panose="02010803020104030203" pitchFamily="2" charset="-79"/>
          <a:ea typeface="+mn-ea"/>
          <a:cs typeface="Angsana New" panose="02020603050405020304" pitchFamily="18" charset="-34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0D62E-6736-381B-DB16-787263AB79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596644"/>
            <a:ext cx="10746213" cy="2455239"/>
          </a:xfrm>
        </p:spPr>
        <p:txBody>
          <a:bodyPr anchor="b">
            <a:normAutofit/>
          </a:bodyPr>
          <a:lstStyle/>
          <a:p>
            <a:r>
              <a:rPr lang="en-CA"/>
              <a:t>Face Mask Detection using Deep Learning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B53315-4D17-A870-5732-3FD49ED134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2" y="3429000"/>
            <a:ext cx="3244566" cy="2790825"/>
          </a:xfrm>
        </p:spPr>
        <p:txBody>
          <a:bodyPr anchor="ctr">
            <a:normAutofit/>
          </a:bodyPr>
          <a:lstStyle/>
          <a:p>
            <a:r>
              <a:rPr lang="en-CA" dirty="0"/>
              <a:t>Pavly Saleh</a:t>
            </a:r>
          </a:p>
          <a:p>
            <a:r>
              <a:rPr lang="en-CA" dirty="0"/>
              <a:t>101314216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D7A471-F30A-E699-BAD4-09688E164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7934" y="3736239"/>
            <a:ext cx="3380986" cy="21046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256E1F-CF1E-CDCA-724B-0FDFF9141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3428" y="3736239"/>
            <a:ext cx="3380986" cy="2104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370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0425A-A421-89CF-FCC6-46ED09A9F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F4BA0-C0F9-1D72-9F23-ADC682059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Developed 2 models to detect face masks in images: Transfer Learning and CNN</a:t>
            </a:r>
          </a:p>
          <a:p>
            <a:r>
              <a:rPr lang="en-US" dirty="0"/>
              <a:t>Compared the performance of both models and found that Transfer Learning outperformed CNN on all metrics</a:t>
            </a:r>
          </a:p>
          <a:p>
            <a:r>
              <a:rPr lang="en-US" dirty="0"/>
              <a:t>Results demonstrate effectiveness of Transfer Learning in image classification tasks, especially with limited datasets</a:t>
            </a:r>
          </a:p>
          <a:p>
            <a:r>
              <a:rPr lang="en-US" dirty="0"/>
              <a:t>Models can be used as foundation for more advanced systems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25715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837F3-10B8-3C34-2A13-50E9A37AE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A8A5295B-9FF0-0603-5655-8D65D9F127C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40875"/>
          <a:ext cx="10515600" cy="4236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44694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5E147-7B8D-487E-0DAB-3CD530A0F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Background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FFA5506-9C5A-466E-A7E5-3BCFBF4F089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940875"/>
          <a:ext cx="10515600" cy="4236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1860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67B9F-055B-7D1E-715B-4991DA5A2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System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308B6-FC5C-B7F1-4B4F-616C18D83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Dataset: 3,000 images of masked and unmasked people, split into training and testing sets with a 75/25 ratio</a:t>
            </a:r>
          </a:p>
          <a:p>
            <a:r>
              <a:rPr lang="en-US" dirty="0"/>
              <a:t>Approach: Transfer Learning and CNN</a:t>
            </a:r>
          </a:p>
          <a:p>
            <a:r>
              <a:rPr lang="en-US" dirty="0"/>
              <a:t>Transfer Learning is a technique that adapts pre-trained models to smaller-scale problems, reducing the training time and increasing the accuracy of the model</a:t>
            </a:r>
          </a:p>
          <a:p>
            <a:r>
              <a:rPr lang="en-US" dirty="0"/>
              <a:t>CNN is a deep learning technique commonly used for image classification tasks that can learn features directly from the data</a:t>
            </a:r>
          </a:p>
        </p:txBody>
      </p:sp>
    </p:spTree>
    <p:extLst>
      <p:ext uri="{BB962C8B-B14F-4D97-AF65-F5344CB8AC3E}">
        <p14:creationId xmlns:p14="http://schemas.microsoft.com/office/powerpoint/2010/main" val="2819424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61EB98-E0C4-4B95-984A-E7D9DFAD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31B2C2-AAB2-6A65-2A0E-946FFA664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1" cy="1795655"/>
          </a:xfrm>
        </p:spPr>
        <p:txBody>
          <a:bodyPr>
            <a:normAutofit/>
          </a:bodyPr>
          <a:lstStyle/>
          <a:p>
            <a:r>
              <a:rPr lang="en-CA" dirty="0"/>
              <a:t>Transfer Learning &amp; CNN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CE6386-2FAE-6774-9424-5CE59153A8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406023"/>
              </p:ext>
            </p:extLst>
          </p:nvPr>
        </p:nvGraphicFramePr>
        <p:xfrm>
          <a:off x="838200" y="2399571"/>
          <a:ext cx="10515600" cy="37773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4734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D3E2EEE-5E2B-473D-B932-CC1CB6659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B938A9-B319-979A-86A0-5AABD1909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668000" cy="1038508"/>
          </a:xfrm>
        </p:spPr>
        <p:txBody>
          <a:bodyPr>
            <a:normAutofit/>
          </a:bodyPr>
          <a:lstStyle/>
          <a:p>
            <a:r>
              <a:rPr lang="en-CA" dirty="0"/>
              <a:t>Training Stats</a:t>
            </a:r>
          </a:p>
        </p:txBody>
      </p:sp>
      <p:pic>
        <p:nvPicPr>
          <p:cNvPr id="5" name="Content Placeholder 4" descr="Calendar&#10;&#10;Description automatically generated with low confidence">
            <a:extLst>
              <a:ext uri="{FF2B5EF4-FFF2-40B4-BE49-F238E27FC236}">
                <a16:creationId xmlns:a16="http://schemas.microsoft.com/office/drawing/2014/main" id="{60D413FB-B4F1-67A5-FFFA-F05D4566FA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69520"/>
            <a:ext cx="4474442" cy="1867286"/>
          </a:xfrm>
        </p:spPr>
      </p:pic>
      <p:pic>
        <p:nvPicPr>
          <p:cNvPr id="7" name="Picture 6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D496C0B0-67D0-2418-D15C-FB927D9548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746" y="2969520"/>
            <a:ext cx="4442054" cy="18672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D5C0ED-F38B-D89C-1BD1-1FA91F7B9A8F}"/>
              </a:ext>
            </a:extLst>
          </p:cNvPr>
          <p:cNvSpPr txBox="1"/>
          <p:nvPr/>
        </p:nvSpPr>
        <p:spPr>
          <a:xfrm>
            <a:off x="1744633" y="2514212"/>
            <a:ext cx="2609882" cy="433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124712">
              <a:spcAft>
                <a:spcPts val="600"/>
              </a:spcAft>
            </a:pPr>
            <a:r>
              <a:rPr lang="en-CA" sz="221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Training Stats</a:t>
            </a:r>
            <a:endParaRPr lang="en-CA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E13D7B-7DD7-D3E7-3497-977D9D81BFD1}"/>
              </a:ext>
            </a:extLst>
          </p:cNvPr>
          <p:cNvSpPr txBox="1"/>
          <p:nvPr/>
        </p:nvSpPr>
        <p:spPr>
          <a:xfrm>
            <a:off x="7003735" y="2514212"/>
            <a:ext cx="4204356" cy="433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124712">
              <a:spcAft>
                <a:spcPts val="600"/>
              </a:spcAft>
            </a:pPr>
            <a:r>
              <a:rPr lang="en-CA" sz="221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Transfer Learning Training Stats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2957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C37C960-91F5-4F61-B2CD-8A0379207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4CE787-2B3A-3BED-7868-FBC5822C2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6644"/>
            <a:ext cx="6319746" cy="196240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/>
              <a:t>Graphs</a:t>
            </a:r>
          </a:p>
        </p:txBody>
      </p:sp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C04F9B61-3296-6B5C-330C-D24654A5A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575" y="2917927"/>
            <a:ext cx="4450141" cy="3337606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1E543A06-B21B-9D98-F8E9-2EF4F55680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072" y="2917927"/>
            <a:ext cx="4450141" cy="33376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EE621B7-3B58-0179-A935-A9CC5F8BBE28}"/>
              </a:ext>
            </a:extLst>
          </p:cNvPr>
          <p:cNvSpPr txBox="1"/>
          <p:nvPr/>
        </p:nvSpPr>
        <p:spPr>
          <a:xfrm>
            <a:off x="3022811" y="2484859"/>
            <a:ext cx="822661" cy="433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124712">
              <a:spcAft>
                <a:spcPts val="600"/>
              </a:spcAft>
            </a:pPr>
            <a:r>
              <a:rPr lang="en-CA" sz="221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</a:t>
            </a: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425464-5B63-04BE-2AB1-D7031EEE6800}"/>
              </a:ext>
            </a:extLst>
          </p:cNvPr>
          <p:cNvSpPr txBox="1"/>
          <p:nvPr/>
        </p:nvSpPr>
        <p:spPr>
          <a:xfrm>
            <a:off x="7774076" y="2484858"/>
            <a:ext cx="2417137" cy="4330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124712">
              <a:spcAft>
                <a:spcPts val="600"/>
              </a:spcAft>
            </a:pPr>
            <a:r>
              <a:rPr lang="en-CA" sz="221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Transfer Learning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69857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554EE-5340-6DDA-C03C-8F928B4A7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Confusion Matrix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9DEE59C-8F69-045F-F5E9-833D03CB11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5331522"/>
              </p:ext>
            </p:extLst>
          </p:nvPr>
        </p:nvGraphicFramePr>
        <p:xfrm>
          <a:off x="838200" y="1998178"/>
          <a:ext cx="105155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613591534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116342453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97760642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CA" dirty="0"/>
                        <a:t>Transfer Learning Model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324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With Mask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Without Mask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587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With Mask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1470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19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Without Mask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1485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596665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B3762CB-F7B4-4EE8-2D7B-70698BE73F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8643455"/>
              </p:ext>
            </p:extLst>
          </p:nvPr>
        </p:nvGraphicFramePr>
        <p:xfrm>
          <a:off x="838200" y="4039536"/>
          <a:ext cx="105155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1613591534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116342453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977606422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CA" dirty="0"/>
                        <a:t>CNN Model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3243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With Mask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Without Mask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587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With Mask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1380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585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319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Without Mask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120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dirty="0"/>
                        <a:t>915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59666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1580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6FBDD-D3AE-1594-F0B4-320D7FBE5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Demo</a:t>
            </a:r>
            <a:endParaRPr lang="en-CA" dirty="0"/>
          </a:p>
        </p:txBody>
      </p:sp>
      <p:pic>
        <p:nvPicPr>
          <p:cNvPr id="8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9A043631-82DA-C362-FAB7-6AB2F37F1FC9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84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0450" y="1941513"/>
            <a:ext cx="7529513" cy="4235450"/>
          </a:xfrm>
        </p:spPr>
      </p:pic>
    </p:spTree>
    <p:extLst>
      <p:ext uri="{BB962C8B-B14F-4D97-AF65-F5344CB8AC3E}">
        <p14:creationId xmlns:p14="http://schemas.microsoft.com/office/powerpoint/2010/main" val="21128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5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deVTI">
  <a:themeElements>
    <a:clrScheme name="gradient">
      <a:dk1>
        <a:sysClr val="windowText" lastClr="000000"/>
      </a:dk1>
      <a:lt1>
        <a:sysClr val="window" lastClr="FFFFFF"/>
      </a:lt1>
      <a:dk2>
        <a:srgbClr val="203040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DA2A69"/>
      </a:accent6>
      <a:hlink>
        <a:srgbClr val="3E8FF1"/>
      </a:hlink>
      <a:folHlink>
        <a:srgbClr val="939393"/>
      </a:folHlink>
    </a:clrScheme>
    <a:fontScheme name="Custom 49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deVTI" id="{1194088A-B135-4437-9FD8-7466BBC13A13}" vid="{B787DE2F-1995-45D8-A8E2-6B5CC521AC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500</Words>
  <Application>Microsoft Office PowerPoint</Application>
  <PresentationFormat>Widescreen</PresentationFormat>
  <Paragraphs>57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Aharoni</vt:lpstr>
      <vt:lpstr>Arial</vt:lpstr>
      <vt:lpstr>Avenir Next LT Pro</vt:lpstr>
      <vt:lpstr>FadeVTI</vt:lpstr>
      <vt:lpstr>Face Mask Detection using Deep Learning</vt:lpstr>
      <vt:lpstr>Introduction</vt:lpstr>
      <vt:lpstr>Background</vt:lpstr>
      <vt:lpstr>System Description</vt:lpstr>
      <vt:lpstr>Transfer Learning &amp; CNN</vt:lpstr>
      <vt:lpstr>Training Stats</vt:lpstr>
      <vt:lpstr>Graphs</vt:lpstr>
      <vt:lpstr>Confusion Matrix</vt:lpstr>
      <vt:lpstr>Demo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Mask Detection using Deep Learning</dc:title>
  <dc:creator>Pavly Saleh</dc:creator>
  <cp:lastModifiedBy>Pavly Saleh</cp:lastModifiedBy>
  <cp:revision>3</cp:revision>
  <dcterms:created xsi:type="dcterms:W3CDTF">2023-04-06T23:45:59Z</dcterms:created>
  <dcterms:modified xsi:type="dcterms:W3CDTF">2023-04-07T01:23:24Z</dcterms:modified>
</cp:coreProperties>
</file>

<file path=docProps/thumbnail.jpeg>
</file>